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6" r:id="rId5"/>
    <p:sldId id="257" r:id="rId6"/>
    <p:sldId id="272" r:id="rId7"/>
    <p:sldId id="261" r:id="rId8"/>
    <p:sldId id="262" r:id="rId9"/>
    <p:sldId id="270" r:id="rId10"/>
    <p:sldId id="269" r:id="rId11"/>
    <p:sldId id="263" r:id="rId12"/>
    <p:sldId id="265" r:id="rId13"/>
    <p:sldId id="266" r:id="rId14"/>
    <p:sldId id="267" r:id="rId15"/>
    <p:sldId id="268" r:id="rId16"/>
    <p:sldId id="264" r:id="rId17"/>
    <p:sldId id="274" r:id="rId18"/>
    <p:sldId id="278" r:id="rId19"/>
    <p:sldId id="286" r:id="rId20"/>
    <p:sldId id="287" r:id="rId21"/>
    <p:sldId id="289" r:id="rId22"/>
    <p:sldId id="277" r:id="rId23"/>
    <p:sldId id="288" r:id="rId24"/>
    <p:sldId id="290" r:id="rId25"/>
    <p:sldId id="291" r:id="rId26"/>
    <p:sldId id="292" r:id="rId27"/>
    <p:sldId id="293" r:id="rId28"/>
    <p:sldId id="294" r:id="rId29"/>
    <p:sldId id="302" r:id="rId30"/>
    <p:sldId id="303" r:id="rId31"/>
    <p:sldId id="304" r:id="rId32"/>
    <p:sldId id="297" r:id="rId33"/>
    <p:sldId id="298" r:id="rId34"/>
    <p:sldId id="299" r:id="rId35"/>
    <p:sldId id="300" r:id="rId36"/>
    <p:sldId id="258" r:id="rId37"/>
    <p:sldId id="301" r:id="rId38"/>
    <p:sldId id="285" r:id="rId39"/>
    <p:sldId id="284" r:id="rId40"/>
    <p:sldId id="273" r:id="rId41"/>
  </p:sldIdLst>
  <p:sldSz cx="12192000" cy="6858000"/>
  <p:notesSz cx="6858000" cy="9144000"/>
  <p:defaultTextStyle>
    <a:defPPr>
      <a:defRPr lang="fr-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DBEC3-9AFC-4C1C-85DC-E891A115A640}" v="51" dt="2020-02-12T21:30:06.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6727" autoAdjust="0"/>
  </p:normalViewPr>
  <p:slideViewPr>
    <p:cSldViewPr snapToGrid="0">
      <p:cViewPr varScale="1">
        <p:scale>
          <a:sx n="74" d="100"/>
          <a:sy n="74" d="100"/>
        </p:scale>
        <p:origin x="366"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dirty="0"/>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754478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34093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dirty="0"/>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581928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dirty="0"/>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51352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969284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694679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255929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836859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dirty="0"/>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621288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73640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3644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810767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dirty="0"/>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019011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440705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714526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158131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049304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2/13/2020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324463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g"/><Relationship Id="rId7"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hyperlink" Target="https://www.facebook.com/MEPAL.Faites.partie.du.Changement/photos/a.1544274905803128/1702585453305405/?type=3" TargetMode="External"/><Relationship Id="rId10" Type="http://schemas.openxmlformats.org/officeDocument/2006/relationships/image" Target="../media/image21.jpeg"/><Relationship Id="rId4" Type="http://schemas.openxmlformats.org/officeDocument/2006/relationships/image" Target="../media/image16.jpe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2.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37.pn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1.png"/><Relationship Id="rId5" Type="http://schemas.openxmlformats.org/officeDocument/2006/relationships/oleObject" Target="../embeddings/oleObject2.bin"/><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ECDF2D-3639-4EE9-A4F1-0D9F3235A2AD}"/>
              </a:ext>
            </a:extLst>
          </p:cNvPr>
          <p:cNvSpPr>
            <a:spLocks noGrp="1"/>
          </p:cNvSpPr>
          <p:nvPr>
            <p:ph type="ctrTitle"/>
          </p:nvPr>
        </p:nvSpPr>
        <p:spPr/>
        <p:txBody>
          <a:bodyPr/>
          <a:lstStyle/>
          <a:p>
            <a:endParaRPr lang="fr-FR" dirty="0"/>
          </a:p>
          <a:p>
            <a:endParaRPr lang="fr-FR" dirty="0"/>
          </a:p>
        </p:txBody>
      </p:sp>
      <p:sp>
        <p:nvSpPr>
          <p:cNvPr id="3" name="Sous-titre 2">
            <a:extLst>
              <a:ext uri="{FF2B5EF4-FFF2-40B4-BE49-F238E27FC236}">
                <a16:creationId xmlns:a16="http://schemas.microsoft.com/office/drawing/2014/main" id="{B95294D7-A045-4C14-9634-F249C2A7B843}"/>
              </a:ext>
            </a:extLst>
          </p:cNvPr>
          <p:cNvSpPr>
            <a:spLocks noGrp="1"/>
          </p:cNvSpPr>
          <p:nvPr>
            <p:ph type="subTitle" idx="1"/>
          </p:nvPr>
        </p:nvSpPr>
        <p:spPr>
          <a:xfrm>
            <a:off x="3254586" y="282962"/>
            <a:ext cx="8167815" cy="905315"/>
          </a:xfrm>
        </p:spPr>
        <p:txBody>
          <a:bodyPr vert="horz" lIns="91440" tIns="45720" rIns="91440" bIns="45720" rtlCol="0" anchor="t">
            <a:noAutofit/>
          </a:bodyPr>
          <a:lstStyle/>
          <a:p>
            <a:pPr algn="just"/>
            <a:r>
              <a:rPr lang="fr-CA" sz="2800" dirty="0">
                <a:latin typeface="Modern Love Grunge"/>
              </a:rPr>
              <a:t>ASSEMBLÉE GÉNÉRALE DU MTPA</a:t>
            </a:r>
          </a:p>
          <a:p>
            <a:pPr algn="just"/>
            <a:endParaRPr lang="fr-CA" sz="3200" dirty="0">
              <a:latin typeface="Modern Love Grunge"/>
            </a:endParaRPr>
          </a:p>
          <a:p>
            <a:pPr algn="just"/>
            <a:endParaRPr lang="fr-CA" sz="3200" dirty="0">
              <a:latin typeface="Modern Love Grunge"/>
            </a:endParaRPr>
          </a:p>
        </p:txBody>
      </p:sp>
      <p:pic>
        <p:nvPicPr>
          <p:cNvPr id="4" name="Image 4">
            <a:extLst>
              <a:ext uri="{FF2B5EF4-FFF2-40B4-BE49-F238E27FC236}">
                <a16:creationId xmlns:a16="http://schemas.microsoft.com/office/drawing/2014/main" id="{764C8A21-51A2-4891-B8B4-D2CA6129F6EA}"/>
              </a:ext>
            </a:extLst>
          </p:cNvPr>
          <p:cNvPicPr>
            <a:picLocks noChangeAspect="1"/>
          </p:cNvPicPr>
          <p:nvPr/>
        </p:nvPicPr>
        <p:blipFill>
          <a:blip r:embed="rId2"/>
          <a:stretch>
            <a:fillRect/>
          </a:stretch>
        </p:blipFill>
        <p:spPr>
          <a:xfrm rot="2700000">
            <a:off x="1767569" y="3668548"/>
            <a:ext cx="5379307" cy="1511296"/>
          </a:xfrm>
          <a:prstGeom prst="rect">
            <a:avLst/>
          </a:prstGeom>
        </p:spPr>
      </p:pic>
      <p:sp>
        <p:nvSpPr>
          <p:cNvPr id="7" name="ZoneTexte 6">
            <a:extLst>
              <a:ext uri="{FF2B5EF4-FFF2-40B4-BE49-F238E27FC236}">
                <a16:creationId xmlns:a16="http://schemas.microsoft.com/office/drawing/2014/main" id="{D3B0BDE7-A4D3-4618-A581-CCD7CD604FCA}"/>
              </a:ext>
            </a:extLst>
          </p:cNvPr>
          <p:cNvSpPr txBox="1"/>
          <p:nvPr/>
        </p:nvSpPr>
        <p:spPr>
          <a:xfrm>
            <a:off x="5464996" y="2664564"/>
            <a:ext cx="564251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CA" sz="4000" dirty="0">
                <a:latin typeface="Kozuka Mincho Pro L" panose="02020300000000000000" pitchFamily="18" charset="-128"/>
                <a:ea typeface="Kozuka Mincho Pro L" panose="02020300000000000000" pitchFamily="18" charset="-128"/>
              </a:rPr>
              <a:t>Jeudi 13 février 2020 11h30</a:t>
            </a:r>
            <a:endParaRPr lang="fr-FR" sz="4000" dirty="0">
              <a:latin typeface="Kozuka Mincho Pro L" panose="02020300000000000000" pitchFamily="18" charset="-128"/>
              <a:ea typeface="Kozuka Mincho Pro L" panose="02020300000000000000" pitchFamily="18" charset="-128"/>
            </a:endParaRPr>
          </a:p>
          <a:p>
            <a:pPr algn="ctr"/>
            <a:endParaRPr lang="fr-CA" sz="2800" dirty="0">
              <a:latin typeface="Kozuka Mincho Pro L" panose="02020300000000000000" pitchFamily="18" charset="-128"/>
              <a:ea typeface="Kozuka Mincho Pro L" panose="02020300000000000000" pitchFamily="18" charset="-128"/>
            </a:endParaRPr>
          </a:p>
          <a:p>
            <a:pPr algn="ctr"/>
            <a:r>
              <a:rPr lang="fr-CA" sz="2800" dirty="0">
                <a:latin typeface="Kozuka Mincho Pro L" panose="02020300000000000000" pitchFamily="18" charset="-128"/>
                <a:ea typeface="Kozuka Mincho Pro L" panose="02020300000000000000" pitchFamily="18" charset="-128"/>
              </a:rPr>
              <a:t>Au CEDA</a:t>
            </a:r>
          </a:p>
          <a:p>
            <a:pPr algn="ctr"/>
            <a:r>
              <a:rPr lang="fr-CA" sz="2000" dirty="0">
                <a:latin typeface="Kozuka Mincho Pro L" panose="02020300000000000000" pitchFamily="18" charset="-128"/>
                <a:ea typeface="Kozuka Mincho Pro L" panose="02020300000000000000" pitchFamily="18" charset="-128"/>
              </a:rPr>
              <a:t>(2515 rue Delisle)</a:t>
            </a:r>
          </a:p>
          <a:p>
            <a:endParaRPr lang="fr-CA" dirty="0">
              <a:latin typeface="Grotesque"/>
            </a:endParaRPr>
          </a:p>
          <a:p>
            <a:endParaRPr lang="fr-CA" dirty="0">
              <a:latin typeface="Grotesque"/>
            </a:endParaRPr>
          </a:p>
        </p:txBody>
      </p:sp>
      <p:sp>
        <p:nvSpPr>
          <p:cNvPr id="6" name="Sous-titre 2">
            <a:extLst>
              <a:ext uri="{FF2B5EF4-FFF2-40B4-BE49-F238E27FC236}">
                <a16:creationId xmlns:a16="http://schemas.microsoft.com/office/drawing/2014/main" id="{A94B982F-DF63-496D-88EB-2E99B11ABB56}"/>
              </a:ext>
            </a:extLst>
          </p:cNvPr>
          <p:cNvSpPr txBox="1">
            <a:spLocks/>
          </p:cNvSpPr>
          <p:nvPr/>
        </p:nvSpPr>
        <p:spPr>
          <a:xfrm>
            <a:off x="3296627" y="964350"/>
            <a:ext cx="6336937" cy="905315"/>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r>
              <a:rPr lang="fr-CA" sz="2800" dirty="0">
                <a:latin typeface="Modern Love Grunge"/>
              </a:rPr>
              <a:t>MTPA GENERAL MEETING</a:t>
            </a:r>
          </a:p>
          <a:p>
            <a:pPr algn="just"/>
            <a:endParaRPr lang="fr-CA" sz="3200" dirty="0">
              <a:latin typeface="Modern Love Grunge"/>
            </a:endParaRPr>
          </a:p>
          <a:p>
            <a:pPr algn="just"/>
            <a:endParaRPr lang="fr-CA" sz="3200" dirty="0">
              <a:latin typeface="Modern Love Grunge"/>
            </a:endParaRPr>
          </a:p>
        </p:txBody>
      </p:sp>
    </p:spTree>
    <p:extLst>
      <p:ext uri="{BB962C8B-B14F-4D97-AF65-F5344CB8AC3E}">
        <p14:creationId xmlns:p14="http://schemas.microsoft.com/office/powerpoint/2010/main" val="954086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2D03-D596-4A6D-A039-33E28762A0E2}"/>
              </a:ext>
            </a:extLst>
          </p:cNvPr>
          <p:cNvSpPr>
            <a:spLocks noGrp="1"/>
          </p:cNvSpPr>
          <p:nvPr>
            <p:ph type="title"/>
          </p:nvPr>
        </p:nvSpPr>
        <p:spPr>
          <a:xfrm>
            <a:off x="2173287" y="20893"/>
            <a:ext cx="10018713" cy="1301383"/>
          </a:xfrm>
        </p:spPr>
        <p:txBody>
          <a:bodyPr/>
          <a:lstStyle/>
          <a:p>
            <a:pPr algn="l"/>
            <a:r>
              <a:rPr lang="en-CA" dirty="0">
                <a:latin typeface="Kozuka Mincho Pro L" panose="02020300000000000000" pitchFamily="18" charset="-128"/>
                <a:ea typeface="Kozuka Mincho Pro L" panose="02020300000000000000" pitchFamily="18" charset="-128"/>
              </a:rPr>
              <a:t>On </a:t>
            </a:r>
            <a:r>
              <a:rPr lang="en-CA" dirty="0" err="1">
                <a:latin typeface="Kozuka Mincho Pro L" panose="02020300000000000000" pitchFamily="18" charset="-128"/>
                <a:ea typeface="Kozuka Mincho Pro L" panose="02020300000000000000" pitchFamily="18" charset="-128"/>
              </a:rPr>
              <a:t>chante</a:t>
            </a:r>
            <a:r>
              <a:rPr lang="en-CA" dirty="0">
                <a:latin typeface="Kozuka Mincho Pro L" panose="02020300000000000000" pitchFamily="18" charset="-128"/>
                <a:ea typeface="Kozuka Mincho Pro L" panose="02020300000000000000" pitchFamily="18" charset="-128"/>
              </a:rPr>
              <a:t>! Let’s sing!</a:t>
            </a:r>
            <a:endParaRPr lang="fr-CA" dirty="0">
              <a:latin typeface="Kozuka Mincho Pro L" panose="02020300000000000000" pitchFamily="18" charset="-128"/>
              <a:ea typeface="Kozuka Mincho Pro L" panose="02020300000000000000" pitchFamily="18" charset="-128"/>
            </a:endParaRPr>
          </a:p>
        </p:txBody>
      </p:sp>
      <p:pic>
        <p:nvPicPr>
          <p:cNvPr id="5" name="Image 4">
            <a:extLst>
              <a:ext uri="{FF2B5EF4-FFF2-40B4-BE49-F238E27FC236}">
                <a16:creationId xmlns:a16="http://schemas.microsoft.com/office/drawing/2014/main" id="{071C3662-B3E2-4E11-A044-FD839839DE75}"/>
              </a:ext>
            </a:extLst>
          </p:cNvPr>
          <p:cNvPicPr>
            <a:picLocks noChangeAspect="1"/>
          </p:cNvPicPr>
          <p:nvPr/>
        </p:nvPicPr>
        <p:blipFill>
          <a:blip r:embed="rId2"/>
          <a:stretch>
            <a:fillRect/>
          </a:stretch>
        </p:blipFill>
        <p:spPr>
          <a:xfrm>
            <a:off x="9792902" y="5977682"/>
            <a:ext cx="2191917" cy="619199"/>
          </a:xfrm>
          <a:prstGeom prst="rect">
            <a:avLst/>
          </a:prstGeom>
        </p:spPr>
      </p:pic>
      <p:pic>
        <p:nvPicPr>
          <p:cNvPr id="6" name="Image 5" descr="Une image contenant guitare&#10;&#10;Description générée automatiquement">
            <a:extLst>
              <a:ext uri="{FF2B5EF4-FFF2-40B4-BE49-F238E27FC236}">
                <a16:creationId xmlns:a16="http://schemas.microsoft.com/office/drawing/2014/main" id="{0FB28054-C9D1-44FB-9BC3-A3A5CCFE9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723464">
            <a:off x="10136428" y="531235"/>
            <a:ext cx="1904177" cy="1521379"/>
          </a:xfrm>
          <a:prstGeom prst="rect">
            <a:avLst/>
          </a:prstGeom>
        </p:spPr>
      </p:pic>
      <p:sp>
        <p:nvSpPr>
          <p:cNvPr id="8" name="Rectangle 7">
            <a:extLst>
              <a:ext uri="{FF2B5EF4-FFF2-40B4-BE49-F238E27FC236}">
                <a16:creationId xmlns:a16="http://schemas.microsoft.com/office/drawing/2014/main" id="{5926693B-ADC1-435E-A17E-7BD36A9790D8}"/>
              </a:ext>
            </a:extLst>
          </p:cNvPr>
          <p:cNvSpPr/>
          <p:nvPr/>
        </p:nvSpPr>
        <p:spPr>
          <a:xfrm>
            <a:off x="6905531" y="3744316"/>
            <a:ext cx="2186152" cy="2862322"/>
          </a:xfrm>
          <a:prstGeom prst="rect">
            <a:avLst/>
          </a:prstGeom>
        </p:spPr>
        <p:txBody>
          <a:bodyPr wrap="square">
            <a:spAutoFit/>
          </a:bodyPr>
          <a:lstStyle/>
          <a:p>
            <a:r>
              <a:rPr lang="fr-CA" dirty="0"/>
              <a:t>On a une solution</a:t>
            </a:r>
          </a:p>
          <a:p>
            <a:r>
              <a:rPr lang="fr-CA" dirty="0"/>
              <a:t>Parlons pas d’élections</a:t>
            </a:r>
          </a:p>
          <a:p>
            <a:r>
              <a:rPr lang="fr-CA" dirty="0"/>
              <a:t>S’tune tarification</a:t>
            </a:r>
          </a:p>
          <a:p>
            <a:r>
              <a:rPr lang="fr-CA" dirty="0"/>
              <a:t>Pour ceux et celles qu’y ont pas un rond</a:t>
            </a:r>
          </a:p>
          <a:p>
            <a:r>
              <a:rPr lang="fr-CA" dirty="0"/>
              <a:t>Un tarif social</a:t>
            </a:r>
          </a:p>
          <a:p>
            <a:r>
              <a:rPr lang="fr-CA" dirty="0"/>
              <a:t>C’est indispensable</a:t>
            </a:r>
          </a:p>
          <a:p>
            <a:r>
              <a:rPr lang="fr-CA" dirty="0"/>
              <a:t>Le droit à la mobilité</a:t>
            </a:r>
          </a:p>
          <a:p>
            <a:r>
              <a:rPr lang="fr-CA" dirty="0"/>
              <a:t>Y faut l’revendiquer</a:t>
            </a:r>
          </a:p>
        </p:txBody>
      </p:sp>
      <p:sp>
        <p:nvSpPr>
          <p:cNvPr id="9" name="Rectangle 8">
            <a:extLst>
              <a:ext uri="{FF2B5EF4-FFF2-40B4-BE49-F238E27FC236}">
                <a16:creationId xmlns:a16="http://schemas.microsoft.com/office/drawing/2014/main" id="{D29C6DF8-F7B1-4644-AAF6-19E73BB07464}"/>
              </a:ext>
            </a:extLst>
          </p:cNvPr>
          <p:cNvSpPr/>
          <p:nvPr/>
        </p:nvSpPr>
        <p:spPr>
          <a:xfrm>
            <a:off x="2654136" y="1112463"/>
            <a:ext cx="6096000" cy="2862322"/>
          </a:xfrm>
          <a:prstGeom prst="rect">
            <a:avLst/>
          </a:prstGeom>
        </p:spPr>
        <p:txBody>
          <a:bodyPr>
            <a:spAutoFit/>
          </a:bodyPr>
          <a:lstStyle/>
          <a:p>
            <a:r>
              <a:rPr lang="fr-CA" dirty="0"/>
              <a:t>LE BLUES DU TARIF SOCIAL</a:t>
            </a:r>
          </a:p>
          <a:p>
            <a:endParaRPr lang="fr-CA" dirty="0"/>
          </a:p>
          <a:p>
            <a:r>
              <a:rPr lang="fr-CA" dirty="0"/>
              <a:t>J’ai perdu mon boulot</a:t>
            </a:r>
          </a:p>
          <a:p>
            <a:r>
              <a:rPr lang="fr-CA" dirty="0"/>
              <a:t>Ma maison pis mon auto</a:t>
            </a:r>
          </a:p>
          <a:p>
            <a:r>
              <a:rPr lang="fr-CA" dirty="0"/>
              <a:t>Mais là c’en est trop</a:t>
            </a:r>
          </a:p>
          <a:p>
            <a:r>
              <a:rPr lang="fr-CA" dirty="0"/>
              <a:t>J’peux même pas payer le Métro</a:t>
            </a:r>
          </a:p>
          <a:p>
            <a:r>
              <a:rPr lang="fr-CA" dirty="0"/>
              <a:t>Un tarif social</a:t>
            </a:r>
          </a:p>
          <a:p>
            <a:r>
              <a:rPr lang="fr-CA" dirty="0"/>
              <a:t>C’est indispensable</a:t>
            </a:r>
          </a:p>
          <a:p>
            <a:r>
              <a:rPr lang="fr-CA" dirty="0"/>
              <a:t>Le droit à la mobilité</a:t>
            </a:r>
          </a:p>
          <a:p>
            <a:r>
              <a:rPr lang="fr-CA" dirty="0"/>
              <a:t>Y faut l’revendiquer</a:t>
            </a:r>
          </a:p>
        </p:txBody>
      </p:sp>
      <p:sp>
        <p:nvSpPr>
          <p:cNvPr id="10" name="Rectangle 9">
            <a:extLst>
              <a:ext uri="{FF2B5EF4-FFF2-40B4-BE49-F238E27FC236}">
                <a16:creationId xmlns:a16="http://schemas.microsoft.com/office/drawing/2014/main" id="{D2FA1119-DD04-4DD7-B776-CFC29F6BDAB5}"/>
              </a:ext>
            </a:extLst>
          </p:cNvPr>
          <p:cNvSpPr/>
          <p:nvPr/>
        </p:nvSpPr>
        <p:spPr>
          <a:xfrm>
            <a:off x="2654136" y="4117412"/>
            <a:ext cx="6096000" cy="2308324"/>
          </a:xfrm>
          <a:prstGeom prst="rect">
            <a:avLst/>
          </a:prstGeom>
        </p:spPr>
        <p:txBody>
          <a:bodyPr>
            <a:spAutoFit/>
          </a:bodyPr>
          <a:lstStyle/>
          <a:p>
            <a:r>
              <a:rPr lang="fr-CA" dirty="0"/>
              <a:t>Y a mon bon ami Pierrot</a:t>
            </a:r>
          </a:p>
          <a:p>
            <a:r>
              <a:rPr lang="fr-CA" dirty="0"/>
              <a:t>Qui a rendez-vous chez l’chiro</a:t>
            </a:r>
          </a:p>
          <a:p>
            <a:r>
              <a:rPr lang="fr-CA" dirty="0"/>
              <a:t>Pour payer son métro</a:t>
            </a:r>
          </a:p>
          <a:p>
            <a:r>
              <a:rPr lang="fr-CA" dirty="0"/>
              <a:t>Faut qu’y pige dans l’budget d’Hydro</a:t>
            </a:r>
          </a:p>
          <a:p>
            <a:r>
              <a:rPr lang="fr-CA" dirty="0"/>
              <a:t>Un tarif social</a:t>
            </a:r>
          </a:p>
          <a:p>
            <a:r>
              <a:rPr lang="fr-CA" dirty="0"/>
              <a:t>C’est indispensable</a:t>
            </a:r>
          </a:p>
          <a:p>
            <a:r>
              <a:rPr lang="fr-CA" dirty="0"/>
              <a:t>Le droit à la mobilité</a:t>
            </a:r>
          </a:p>
          <a:p>
            <a:r>
              <a:rPr lang="fr-CA" dirty="0"/>
              <a:t>Y faut l’revendiquer </a:t>
            </a:r>
          </a:p>
        </p:txBody>
      </p:sp>
      <p:sp>
        <p:nvSpPr>
          <p:cNvPr id="11" name="Rectangle 10">
            <a:extLst>
              <a:ext uri="{FF2B5EF4-FFF2-40B4-BE49-F238E27FC236}">
                <a16:creationId xmlns:a16="http://schemas.microsoft.com/office/drawing/2014/main" id="{2FCCA87C-36D8-42DA-916F-A964F6108636}"/>
              </a:ext>
            </a:extLst>
          </p:cNvPr>
          <p:cNvSpPr/>
          <p:nvPr/>
        </p:nvSpPr>
        <p:spPr>
          <a:xfrm>
            <a:off x="6905531" y="1126573"/>
            <a:ext cx="6096000" cy="2585323"/>
          </a:xfrm>
          <a:prstGeom prst="rect">
            <a:avLst/>
          </a:prstGeom>
        </p:spPr>
        <p:txBody>
          <a:bodyPr>
            <a:spAutoFit/>
          </a:bodyPr>
          <a:lstStyle/>
          <a:p>
            <a:r>
              <a:rPr lang="fr-CA" dirty="0"/>
              <a:t>On est ben </a:t>
            </a:r>
            <a:r>
              <a:rPr lang="fr-CA" dirty="0" err="1"/>
              <a:t>écoeurés</a:t>
            </a:r>
            <a:endParaRPr lang="fr-CA" dirty="0"/>
          </a:p>
          <a:p>
            <a:r>
              <a:rPr lang="fr-CA" dirty="0"/>
              <a:t>D’être marginalisés</a:t>
            </a:r>
          </a:p>
          <a:p>
            <a:r>
              <a:rPr lang="fr-CA" dirty="0"/>
              <a:t>On d’mande pas de charité</a:t>
            </a:r>
          </a:p>
          <a:p>
            <a:r>
              <a:rPr lang="fr-CA" dirty="0"/>
              <a:t>Mais </a:t>
            </a:r>
            <a:r>
              <a:rPr lang="fr-CA" dirty="0" err="1"/>
              <a:t>Pt’être</a:t>
            </a:r>
            <a:r>
              <a:rPr lang="fr-CA" dirty="0"/>
              <a:t> un peu plus d’équité</a:t>
            </a:r>
          </a:p>
          <a:p>
            <a:r>
              <a:rPr lang="fr-CA" dirty="0"/>
              <a:t>Un tarif social</a:t>
            </a:r>
          </a:p>
          <a:p>
            <a:r>
              <a:rPr lang="fr-CA" dirty="0"/>
              <a:t>C’est indispensable</a:t>
            </a:r>
          </a:p>
          <a:p>
            <a:r>
              <a:rPr lang="fr-CA" dirty="0"/>
              <a:t>Le droit à la mobilité</a:t>
            </a:r>
          </a:p>
          <a:p>
            <a:r>
              <a:rPr lang="fr-CA" dirty="0" err="1"/>
              <a:t>Yé</a:t>
            </a:r>
            <a:r>
              <a:rPr lang="fr-CA" dirty="0"/>
              <a:t> grand temps d’y penser</a:t>
            </a:r>
          </a:p>
          <a:p>
            <a:r>
              <a:rPr lang="fr-CA" dirty="0"/>
              <a:t>(BREAK...)</a:t>
            </a:r>
          </a:p>
        </p:txBody>
      </p:sp>
    </p:spTree>
    <p:extLst>
      <p:ext uri="{BB962C8B-B14F-4D97-AF65-F5344CB8AC3E}">
        <p14:creationId xmlns:p14="http://schemas.microsoft.com/office/powerpoint/2010/main" val="932326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2D03-D596-4A6D-A039-33E28762A0E2}"/>
              </a:ext>
            </a:extLst>
          </p:cNvPr>
          <p:cNvSpPr>
            <a:spLocks noGrp="1"/>
          </p:cNvSpPr>
          <p:nvPr>
            <p:ph type="title"/>
          </p:nvPr>
        </p:nvSpPr>
        <p:spPr>
          <a:xfrm>
            <a:off x="2173287" y="20893"/>
            <a:ext cx="10018713" cy="1271031"/>
          </a:xfrm>
        </p:spPr>
        <p:txBody>
          <a:bodyPr/>
          <a:lstStyle/>
          <a:p>
            <a:pPr algn="l"/>
            <a:r>
              <a:rPr lang="en-CA" dirty="0">
                <a:latin typeface="Kozuka Mincho Pro L" panose="02020300000000000000" pitchFamily="18" charset="-128"/>
                <a:ea typeface="Kozuka Mincho Pro L" panose="02020300000000000000" pitchFamily="18" charset="-128"/>
              </a:rPr>
              <a:t>On </a:t>
            </a:r>
            <a:r>
              <a:rPr lang="en-CA" dirty="0" err="1">
                <a:latin typeface="Kozuka Mincho Pro L" panose="02020300000000000000" pitchFamily="18" charset="-128"/>
                <a:ea typeface="Kozuka Mincho Pro L" panose="02020300000000000000" pitchFamily="18" charset="-128"/>
              </a:rPr>
              <a:t>chante</a:t>
            </a:r>
            <a:r>
              <a:rPr lang="en-CA" dirty="0">
                <a:latin typeface="Kozuka Mincho Pro L" panose="02020300000000000000" pitchFamily="18" charset="-128"/>
                <a:ea typeface="Kozuka Mincho Pro L" panose="02020300000000000000" pitchFamily="18" charset="-128"/>
              </a:rPr>
              <a:t>! Let’s sing!</a:t>
            </a:r>
            <a:endParaRPr lang="fr-CA" dirty="0">
              <a:latin typeface="Kozuka Mincho Pro L" panose="02020300000000000000" pitchFamily="18" charset="-128"/>
              <a:ea typeface="Kozuka Mincho Pro L" panose="02020300000000000000" pitchFamily="18" charset="-128"/>
            </a:endParaRPr>
          </a:p>
        </p:txBody>
      </p:sp>
      <p:pic>
        <p:nvPicPr>
          <p:cNvPr id="5" name="Image 4">
            <a:extLst>
              <a:ext uri="{FF2B5EF4-FFF2-40B4-BE49-F238E27FC236}">
                <a16:creationId xmlns:a16="http://schemas.microsoft.com/office/drawing/2014/main" id="{071C3662-B3E2-4E11-A044-FD839839DE75}"/>
              </a:ext>
            </a:extLst>
          </p:cNvPr>
          <p:cNvPicPr>
            <a:picLocks noChangeAspect="1"/>
          </p:cNvPicPr>
          <p:nvPr/>
        </p:nvPicPr>
        <p:blipFill>
          <a:blip r:embed="rId2"/>
          <a:stretch>
            <a:fillRect/>
          </a:stretch>
        </p:blipFill>
        <p:spPr>
          <a:xfrm rot="2223770">
            <a:off x="992205" y="5508725"/>
            <a:ext cx="2191917" cy="619199"/>
          </a:xfrm>
          <a:prstGeom prst="rect">
            <a:avLst/>
          </a:prstGeom>
        </p:spPr>
      </p:pic>
      <p:sp>
        <p:nvSpPr>
          <p:cNvPr id="3" name="Rectangle 2">
            <a:extLst>
              <a:ext uri="{FF2B5EF4-FFF2-40B4-BE49-F238E27FC236}">
                <a16:creationId xmlns:a16="http://schemas.microsoft.com/office/drawing/2014/main" id="{A83B66B8-A7BC-472D-AFF1-95A55CB0A8B0}"/>
              </a:ext>
            </a:extLst>
          </p:cNvPr>
          <p:cNvSpPr/>
          <p:nvPr/>
        </p:nvSpPr>
        <p:spPr>
          <a:xfrm>
            <a:off x="2173287" y="1039675"/>
            <a:ext cx="4811111" cy="3970318"/>
          </a:xfrm>
          <a:prstGeom prst="rect">
            <a:avLst/>
          </a:prstGeom>
        </p:spPr>
        <p:txBody>
          <a:bodyPr wrap="square">
            <a:spAutoFit/>
          </a:bodyPr>
          <a:lstStyle/>
          <a:p>
            <a:r>
              <a:rPr lang="en-US" dirty="0"/>
              <a:t>SUR L’AIR DE  «  TICKET TO RIDE  », BEATLES</a:t>
            </a:r>
          </a:p>
          <a:p>
            <a:endParaRPr lang="en-US" dirty="0"/>
          </a:p>
          <a:p>
            <a:r>
              <a:rPr lang="en-US" dirty="0"/>
              <a:t>I think I’m </a:t>
            </a:r>
            <a:r>
              <a:rPr lang="en-US" dirty="0" err="1"/>
              <a:t>gonna</a:t>
            </a:r>
            <a:r>
              <a:rPr lang="en-US" dirty="0"/>
              <a:t> be sad I think it’s today</a:t>
            </a:r>
          </a:p>
          <a:p>
            <a:r>
              <a:rPr lang="en-US" dirty="0"/>
              <a:t>The bus I wanted to ride Is going away</a:t>
            </a:r>
          </a:p>
          <a:p>
            <a:r>
              <a:rPr lang="en-US" dirty="0"/>
              <a:t>I need a ticket to ride I need a ticket to ride</a:t>
            </a:r>
          </a:p>
          <a:p>
            <a:r>
              <a:rPr lang="en-US" dirty="0"/>
              <a:t>We want the right to ride tell the ARTM</a:t>
            </a:r>
          </a:p>
          <a:p>
            <a:endParaRPr lang="en-US" dirty="0"/>
          </a:p>
          <a:p>
            <a:r>
              <a:rPr lang="en-US" dirty="0"/>
              <a:t>You know that bus should be free </a:t>
            </a:r>
          </a:p>
          <a:p>
            <a:r>
              <a:rPr lang="en-US" dirty="0"/>
              <a:t>I think you’ll agree (yeah)</a:t>
            </a:r>
          </a:p>
          <a:p>
            <a:r>
              <a:rPr lang="en-US" dirty="0"/>
              <a:t>Folks need to get around</a:t>
            </a:r>
          </a:p>
          <a:p>
            <a:r>
              <a:rPr lang="en-US" dirty="0"/>
              <a:t>It’s a necessity</a:t>
            </a:r>
          </a:p>
          <a:p>
            <a:r>
              <a:rPr lang="en-US" dirty="0"/>
              <a:t>I need a ticket to ride </a:t>
            </a:r>
          </a:p>
          <a:p>
            <a:r>
              <a:rPr lang="en-US" dirty="0"/>
              <a:t>I need a ticket to ride</a:t>
            </a:r>
          </a:p>
          <a:p>
            <a:r>
              <a:rPr lang="en-US" dirty="0"/>
              <a:t>We want the right to ride tell the ARTM</a:t>
            </a:r>
          </a:p>
        </p:txBody>
      </p:sp>
      <p:sp>
        <p:nvSpPr>
          <p:cNvPr id="4" name="Rectangle 3">
            <a:extLst>
              <a:ext uri="{FF2B5EF4-FFF2-40B4-BE49-F238E27FC236}">
                <a16:creationId xmlns:a16="http://schemas.microsoft.com/office/drawing/2014/main" id="{DE63F262-D27A-4C91-9086-47C060400DFD}"/>
              </a:ext>
            </a:extLst>
          </p:cNvPr>
          <p:cNvSpPr/>
          <p:nvPr/>
        </p:nvSpPr>
        <p:spPr>
          <a:xfrm>
            <a:off x="6760779" y="1089222"/>
            <a:ext cx="4054365" cy="3970318"/>
          </a:xfrm>
          <a:prstGeom prst="rect">
            <a:avLst/>
          </a:prstGeom>
        </p:spPr>
        <p:txBody>
          <a:bodyPr wrap="square">
            <a:spAutoFit/>
          </a:bodyPr>
          <a:lstStyle/>
          <a:p>
            <a:r>
              <a:rPr lang="en-US" dirty="0"/>
              <a:t>I don’t know why the fares are so high</a:t>
            </a:r>
          </a:p>
          <a:p>
            <a:r>
              <a:rPr lang="en-US" dirty="0"/>
              <a:t>Doesn’t seem right, </a:t>
            </a:r>
          </a:p>
          <a:p>
            <a:r>
              <a:rPr lang="en-US" dirty="0"/>
              <a:t>Doesn’t feel right to me</a:t>
            </a:r>
          </a:p>
          <a:p>
            <a:r>
              <a:rPr lang="en-US" dirty="0"/>
              <a:t>I don’t know why we should have to fight</a:t>
            </a:r>
          </a:p>
          <a:p>
            <a:r>
              <a:rPr lang="en-US" dirty="0"/>
              <a:t>Doesn’t seem right, </a:t>
            </a:r>
          </a:p>
          <a:p>
            <a:r>
              <a:rPr lang="en-US" dirty="0"/>
              <a:t>Doesn’t feel right to me</a:t>
            </a:r>
          </a:p>
          <a:p>
            <a:endParaRPr lang="en-US" dirty="0"/>
          </a:p>
          <a:p>
            <a:r>
              <a:rPr lang="en-US" dirty="0"/>
              <a:t>You know that bus should be free </a:t>
            </a:r>
          </a:p>
          <a:p>
            <a:r>
              <a:rPr lang="en-US" dirty="0"/>
              <a:t>I think you’ll agree (yeah)</a:t>
            </a:r>
          </a:p>
          <a:p>
            <a:r>
              <a:rPr lang="en-US" dirty="0"/>
              <a:t>Folks need to get around </a:t>
            </a:r>
          </a:p>
          <a:p>
            <a:r>
              <a:rPr lang="en-US" dirty="0"/>
              <a:t>It’s a necessity</a:t>
            </a:r>
          </a:p>
          <a:p>
            <a:r>
              <a:rPr lang="en-US" dirty="0"/>
              <a:t>I need a ticket to ride </a:t>
            </a:r>
          </a:p>
          <a:p>
            <a:r>
              <a:rPr lang="en-US" dirty="0"/>
              <a:t>I need a ticket to ride</a:t>
            </a:r>
          </a:p>
          <a:p>
            <a:r>
              <a:rPr lang="en-US" dirty="0"/>
              <a:t>We want the right to ride tell the ARTM</a:t>
            </a:r>
          </a:p>
        </p:txBody>
      </p:sp>
      <p:sp>
        <p:nvSpPr>
          <p:cNvPr id="7" name="Rectangle 6">
            <a:extLst>
              <a:ext uri="{FF2B5EF4-FFF2-40B4-BE49-F238E27FC236}">
                <a16:creationId xmlns:a16="http://schemas.microsoft.com/office/drawing/2014/main" id="{E0F8D459-4FF4-4195-8202-B86E36A43A00}"/>
              </a:ext>
            </a:extLst>
          </p:cNvPr>
          <p:cNvSpPr/>
          <p:nvPr/>
        </p:nvSpPr>
        <p:spPr>
          <a:xfrm>
            <a:off x="6760779" y="5044834"/>
            <a:ext cx="6096000" cy="1754326"/>
          </a:xfrm>
          <a:prstGeom prst="rect">
            <a:avLst/>
          </a:prstGeom>
        </p:spPr>
        <p:txBody>
          <a:bodyPr>
            <a:spAutoFit/>
          </a:bodyPr>
          <a:lstStyle/>
          <a:p>
            <a:r>
              <a:rPr lang="en-US"/>
              <a:t>I don’t know why the fares are so high</a:t>
            </a:r>
          </a:p>
          <a:p>
            <a:r>
              <a:rPr lang="en-US"/>
              <a:t>Doesn’t seem right, </a:t>
            </a:r>
          </a:p>
          <a:p>
            <a:r>
              <a:rPr lang="en-US"/>
              <a:t>Doesn’t feel right to me</a:t>
            </a:r>
          </a:p>
          <a:p>
            <a:r>
              <a:rPr lang="en-US"/>
              <a:t>I don’t know why we should have to fight</a:t>
            </a:r>
          </a:p>
          <a:p>
            <a:r>
              <a:rPr lang="en-US"/>
              <a:t>Doesn’t seem right, </a:t>
            </a:r>
          </a:p>
          <a:p>
            <a:r>
              <a:rPr lang="en-US"/>
              <a:t>Doesn’t feel right to me</a:t>
            </a:r>
            <a:endParaRPr lang="en-US" dirty="0"/>
          </a:p>
        </p:txBody>
      </p:sp>
      <p:pic>
        <p:nvPicPr>
          <p:cNvPr id="14" name="Image 13">
            <a:extLst>
              <a:ext uri="{FF2B5EF4-FFF2-40B4-BE49-F238E27FC236}">
                <a16:creationId xmlns:a16="http://schemas.microsoft.com/office/drawing/2014/main" id="{5E5956AE-649C-4F0B-85C7-948F2A3CA9F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95873" y="298505"/>
            <a:ext cx="1324559" cy="993419"/>
          </a:xfrm>
          <a:prstGeom prst="rect">
            <a:avLst/>
          </a:prstGeom>
        </p:spPr>
      </p:pic>
    </p:spTree>
    <p:extLst>
      <p:ext uri="{BB962C8B-B14F-4D97-AF65-F5344CB8AC3E}">
        <p14:creationId xmlns:p14="http://schemas.microsoft.com/office/powerpoint/2010/main" val="2372143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2D03-D596-4A6D-A039-33E28762A0E2}"/>
              </a:ext>
            </a:extLst>
          </p:cNvPr>
          <p:cNvSpPr>
            <a:spLocks noGrp="1"/>
          </p:cNvSpPr>
          <p:nvPr>
            <p:ph type="title"/>
          </p:nvPr>
        </p:nvSpPr>
        <p:spPr>
          <a:xfrm>
            <a:off x="2173287" y="0"/>
            <a:ext cx="10018713" cy="1752599"/>
          </a:xfrm>
        </p:spPr>
        <p:txBody>
          <a:bodyPr/>
          <a:lstStyle/>
          <a:p>
            <a:pPr algn="l"/>
            <a:r>
              <a:rPr lang="en-CA" dirty="0">
                <a:latin typeface="Kozuka Mincho Pro L" panose="02020300000000000000" pitchFamily="18" charset="-128"/>
                <a:ea typeface="Kozuka Mincho Pro L" panose="02020300000000000000" pitchFamily="18" charset="-128"/>
              </a:rPr>
              <a:t>Ordre du jour de </a:t>
            </a:r>
            <a:r>
              <a:rPr lang="en-CA" dirty="0" err="1">
                <a:latin typeface="Kozuka Mincho Pro L" panose="02020300000000000000" pitchFamily="18" charset="-128"/>
                <a:ea typeface="Kozuka Mincho Pro L" panose="02020300000000000000" pitchFamily="18" charset="-128"/>
              </a:rPr>
              <a:t>l’assemblée</a:t>
            </a:r>
            <a:r>
              <a:rPr lang="en-CA" dirty="0">
                <a:latin typeface="Kozuka Mincho Pro L" panose="02020300000000000000" pitchFamily="18" charset="-128"/>
                <a:ea typeface="Kozuka Mincho Pro L" panose="02020300000000000000" pitchFamily="18" charset="-128"/>
              </a:rPr>
              <a:t> / agenda</a:t>
            </a:r>
            <a:endParaRPr lang="fr-CA" dirty="0">
              <a:latin typeface="Kozuka Mincho Pro L" panose="02020300000000000000" pitchFamily="18" charset="-128"/>
              <a:ea typeface="Kozuka Mincho Pro L" panose="02020300000000000000" pitchFamily="18" charset="-128"/>
            </a:endParaRPr>
          </a:p>
        </p:txBody>
      </p:sp>
      <p:pic>
        <p:nvPicPr>
          <p:cNvPr id="5" name="Image 4">
            <a:extLst>
              <a:ext uri="{FF2B5EF4-FFF2-40B4-BE49-F238E27FC236}">
                <a16:creationId xmlns:a16="http://schemas.microsoft.com/office/drawing/2014/main" id="{071C3662-B3E2-4E11-A044-FD839839DE75}"/>
              </a:ext>
            </a:extLst>
          </p:cNvPr>
          <p:cNvPicPr>
            <a:picLocks noChangeAspect="1"/>
          </p:cNvPicPr>
          <p:nvPr/>
        </p:nvPicPr>
        <p:blipFill>
          <a:blip r:embed="rId2"/>
          <a:stretch>
            <a:fillRect/>
          </a:stretch>
        </p:blipFill>
        <p:spPr>
          <a:xfrm>
            <a:off x="9792902" y="5977682"/>
            <a:ext cx="2191917" cy="619199"/>
          </a:xfrm>
          <a:prstGeom prst="rect">
            <a:avLst/>
          </a:prstGeom>
        </p:spPr>
      </p:pic>
      <p:sp>
        <p:nvSpPr>
          <p:cNvPr id="13" name="Rectangle 12">
            <a:extLst>
              <a:ext uri="{FF2B5EF4-FFF2-40B4-BE49-F238E27FC236}">
                <a16:creationId xmlns:a16="http://schemas.microsoft.com/office/drawing/2014/main" id="{C1001F4D-B115-4B98-8942-C32B1112E230}"/>
              </a:ext>
            </a:extLst>
          </p:cNvPr>
          <p:cNvSpPr/>
          <p:nvPr/>
        </p:nvSpPr>
        <p:spPr>
          <a:xfrm>
            <a:off x="2238103" y="1324284"/>
            <a:ext cx="4140429" cy="5272597"/>
          </a:xfrm>
          <a:prstGeom prst="rect">
            <a:avLst/>
          </a:prstGeom>
        </p:spPr>
        <p:txBody>
          <a:bodyPr wrap="square">
            <a:spAutoFit/>
          </a:bodyPr>
          <a:lstStyle/>
          <a:p>
            <a:pPr>
              <a:lnSpc>
                <a:spcPct val="107000"/>
              </a:lnSpc>
              <a:spcAft>
                <a:spcPts val="80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12h00- Dîner et animation</a:t>
            </a:r>
          </a:p>
          <a:p>
            <a:pPr>
              <a:lnSpc>
                <a:spcPct val="107000"/>
              </a:lnSpc>
              <a:spcAft>
                <a:spcPts val="80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13h00- Mot de bienvenue</a:t>
            </a:r>
          </a:p>
          <a:p>
            <a:pPr>
              <a:lnSpc>
                <a:spcPct val="107000"/>
              </a:lnSpc>
              <a:spcAft>
                <a:spcPts val="80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13h10- Informations :</a:t>
            </a:r>
          </a:p>
          <a:p>
            <a:pPr>
              <a:lnSpc>
                <a:spcPct val="107000"/>
              </a:lnSpc>
              <a:spcAft>
                <a:spcPts val="800"/>
              </a:spcAft>
            </a:pP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marL="342900" lvl="0" indent="-342900">
              <a:lnSpc>
                <a:spcPct val="107000"/>
              </a:lnSpc>
              <a:spcAft>
                <a:spcPts val="0"/>
              </a:spcAft>
              <a:buFont typeface="Courier New" panose="02070309020205020404" pitchFamily="49" charset="0"/>
              <a:buChar char="o"/>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Sur le tarif social dans le monde, le MTPA et ses alliés</a:t>
            </a:r>
          </a:p>
          <a:p>
            <a:pPr marL="342900" lvl="0" indent="-342900">
              <a:lnSpc>
                <a:spcPct val="107000"/>
              </a:lnSpc>
              <a:spcAft>
                <a:spcPts val="0"/>
              </a:spcAft>
              <a:buFont typeface="Courier New" panose="02070309020205020404" pitchFamily="49" charset="0"/>
              <a:buChar char="o"/>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Sur le tarif social</a:t>
            </a:r>
          </a:p>
          <a:p>
            <a:pPr lvl="0">
              <a:lnSpc>
                <a:spcPct val="107000"/>
              </a:lnSpc>
              <a:spcAft>
                <a:spcPts val="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	</a:t>
            </a:r>
            <a:r>
              <a:rPr lang="fr-CA" sz="1600" i="1" dirty="0">
                <a:latin typeface="Kozuka Mincho Pro B" panose="02020800000000000000" pitchFamily="18" charset="-128"/>
                <a:ea typeface="Kozuka Mincho Pro B" panose="02020800000000000000" pitchFamily="18" charset="-128"/>
                <a:cs typeface="Times New Roman" panose="02020603050405020304" pitchFamily="18" charset="0"/>
              </a:rPr>
              <a:t>Pourquoi le prix du transport </a:t>
            </a:r>
          </a:p>
          <a:p>
            <a:pPr lvl="0">
              <a:lnSpc>
                <a:spcPct val="107000"/>
              </a:lnSpc>
              <a:spcAft>
                <a:spcPts val="0"/>
              </a:spcAft>
            </a:pPr>
            <a:r>
              <a:rPr lang="fr-CA" sz="1600" i="1" dirty="0">
                <a:latin typeface="Kozuka Mincho Pro B" panose="02020800000000000000" pitchFamily="18" charset="-128"/>
                <a:ea typeface="Kozuka Mincho Pro B" panose="02020800000000000000" pitchFamily="18" charset="-128"/>
                <a:cs typeface="Times New Roman" panose="02020603050405020304" pitchFamily="18" charset="0"/>
              </a:rPr>
              <a:t>	est devenu un problème ?</a:t>
            </a:r>
          </a:p>
          <a:p>
            <a:pPr marL="342900" lvl="0" indent="-342900">
              <a:lnSpc>
                <a:spcPct val="107000"/>
              </a:lnSpc>
              <a:spcAft>
                <a:spcPts val="0"/>
              </a:spcAft>
              <a:buFont typeface="Courier New" panose="02070309020205020404" pitchFamily="49" charset="0"/>
              <a:buChar char="o"/>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Sur les consultations de l’ARTM </a:t>
            </a:r>
          </a:p>
          <a:p>
            <a:pPr marL="342900" lvl="0" indent="-342900">
              <a:lnSpc>
                <a:spcPct val="107000"/>
              </a:lnSpc>
              <a:spcAft>
                <a:spcPts val="0"/>
              </a:spcAft>
              <a:buFont typeface="Courier New" panose="02070309020205020404" pitchFamily="49" charset="0"/>
              <a:buChar char="o"/>
            </a:pP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tabLst>
                <a:tab pos="3048000" algn="l"/>
              </a:tabLs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14h00- Décision de principe sur les                       scénarios envisagés par l’ARTM</a:t>
            </a:r>
          </a:p>
          <a:p>
            <a:pPr>
              <a:lnSpc>
                <a:spcPct val="107000"/>
              </a:lnSpc>
              <a:spcAft>
                <a:spcPts val="800"/>
              </a:spcAft>
              <a:tabLst>
                <a:tab pos="3048000" algn="l"/>
              </a:tabLs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14h45- Pause	</a:t>
            </a:r>
          </a:p>
          <a:p>
            <a:pPr>
              <a:lnSpc>
                <a:spcPct val="107000"/>
              </a:lnSpc>
              <a:spcAft>
                <a:spcPts val="80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15h00- Atelier pour notre prochaine campagne de visibilité</a:t>
            </a:r>
          </a:p>
          <a:p>
            <a:pPr>
              <a:lnSpc>
                <a:spcPct val="107000"/>
              </a:lnSpc>
              <a:spcAft>
                <a:spcPts val="800"/>
              </a:spcAft>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15h30- Clôture de l’assemblée</a:t>
            </a:r>
            <a:endParaRPr lang="fr-CA" sz="1600" dirty="0">
              <a:effectLst/>
              <a:latin typeface="Kozuka Mincho Pro B" panose="02020800000000000000" pitchFamily="18" charset="-128"/>
              <a:ea typeface="Kozuka Mincho Pro B" panose="02020800000000000000" pitchFamily="18" charset="-128"/>
              <a:cs typeface="Times New Roman" panose="02020603050405020304" pitchFamily="18" charset="0"/>
            </a:endParaRPr>
          </a:p>
        </p:txBody>
      </p:sp>
      <p:sp>
        <p:nvSpPr>
          <p:cNvPr id="22" name="Rectangle 21">
            <a:extLst>
              <a:ext uri="{FF2B5EF4-FFF2-40B4-BE49-F238E27FC236}">
                <a16:creationId xmlns:a16="http://schemas.microsoft.com/office/drawing/2014/main" id="{D88A81D1-2E4D-43DE-8108-18CC6ABADDC2}"/>
              </a:ext>
            </a:extLst>
          </p:cNvPr>
          <p:cNvSpPr/>
          <p:nvPr/>
        </p:nvSpPr>
        <p:spPr>
          <a:xfrm>
            <a:off x="6378532" y="1324283"/>
            <a:ext cx="5499959" cy="5272597"/>
          </a:xfrm>
          <a:prstGeom prst="rect">
            <a:avLst/>
          </a:prstGeom>
        </p:spPr>
        <p:txBody>
          <a:bodyPr wrap="square">
            <a:spAutoFit/>
          </a:bodyPr>
          <a:lstStyle/>
          <a:p>
            <a:pPr>
              <a:lnSpc>
                <a:spcPct val="107000"/>
              </a:lnSpc>
              <a:spcAft>
                <a:spcPts val="800"/>
              </a:spcAf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12:00 PM- Lunch and animation/mingling</a:t>
            </a: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1:00 PM- Opening remarks</a:t>
            </a: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1:10 PM- Information session:</a:t>
            </a:r>
          </a:p>
          <a:p>
            <a:pPr>
              <a:lnSpc>
                <a:spcPct val="107000"/>
              </a:lnSpc>
              <a:spcAft>
                <a:spcPts val="800"/>
              </a:spcAft>
            </a:pP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marL="342900" lvl="0" indent="-342900">
              <a:lnSpc>
                <a:spcPct val="107000"/>
              </a:lnSpc>
              <a:spcAft>
                <a:spcPts val="0"/>
              </a:spcAft>
              <a:buFont typeface="Courier New" panose="02070309020205020404" pitchFamily="49" charset="0"/>
              <a:buChar char="o"/>
            </a:pPr>
            <a:r>
              <a:rPr lang="en-US" sz="1600" dirty="0">
                <a:latin typeface="Kozuka Mincho Pro B" panose="02020800000000000000" pitchFamily="18" charset="-128"/>
                <a:ea typeface="Kozuka Mincho Pro B" panose="02020800000000000000" pitchFamily="18" charset="-128"/>
                <a:cs typeface="Times New Roman" panose="02020603050405020304" pitchFamily="18" charset="0"/>
              </a:rPr>
              <a:t>About the social fare in the world, MTPA and its allies </a:t>
            </a:r>
          </a:p>
          <a:p>
            <a:pPr marL="342900" lvl="0" indent="-342900">
              <a:lnSpc>
                <a:spcPct val="107000"/>
              </a:lnSpc>
              <a:spcAft>
                <a:spcPts val="0"/>
              </a:spcAft>
              <a:buFont typeface="Courier New" panose="02070309020205020404" pitchFamily="49" charset="0"/>
              <a:buChar char="o"/>
            </a:pPr>
            <a:r>
              <a:rPr lang="en-US" sz="1600" dirty="0">
                <a:latin typeface="Kozuka Mincho Pro B" panose="02020800000000000000" pitchFamily="18" charset="-128"/>
                <a:ea typeface="Kozuka Mincho Pro B" panose="02020800000000000000" pitchFamily="18" charset="-128"/>
                <a:cs typeface="Times New Roman" panose="02020603050405020304" pitchFamily="18" charset="0"/>
              </a:rPr>
              <a:t>About the social fare</a:t>
            </a:r>
          </a:p>
          <a:p>
            <a:pPr lvl="0">
              <a:lnSpc>
                <a:spcPct val="107000"/>
              </a:lnSpc>
              <a:spcAft>
                <a:spcPts val="0"/>
              </a:spcAft>
            </a:pPr>
            <a:r>
              <a:rPr lang="en-US" sz="1600" dirty="0">
                <a:latin typeface="Kozuka Mincho Pro B" panose="02020800000000000000" pitchFamily="18" charset="-128"/>
                <a:ea typeface="Kozuka Mincho Pro B" panose="02020800000000000000" pitchFamily="18" charset="-128"/>
                <a:cs typeface="Times New Roman" panose="02020603050405020304" pitchFamily="18" charset="0"/>
              </a:rPr>
              <a:t>	</a:t>
            </a:r>
            <a:r>
              <a:rPr lang="en-US" sz="1600" i="1" dirty="0">
                <a:latin typeface="Kozuka Mincho Pro B" panose="02020800000000000000" pitchFamily="18" charset="-128"/>
                <a:ea typeface="Kozuka Mincho Pro B" panose="02020800000000000000" pitchFamily="18" charset="-128"/>
                <a:cs typeface="Times New Roman" panose="02020603050405020304" pitchFamily="18" charset="0"/>
              </a:rPr>
              <a:t>Why has the price of public transport become 	an issue?</a:t>
            </a:r>
            <a:endParaRPr lang="fr-CA" sz="1600" i="1"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marL="342900" lvl="0" indent="-342900">
              <a:lnSpc>
                <a:spcPct val="107000"/>
              </a:lnSpc>
              <a:spcAft>
                <a:spcPts val="0"/>
              </a:spcAft>
              <a:buFont typeface="Courier New" panose="02070309020205020404" pitchFamily="49" charset="0"/>
              <a:buChar char="o"/>
            </a:pPr>
            <a:r>
              <a:rPr lang="fr-CA" sz="1600" dirty="0">
                <a:latin typeface="Kozuka Mincho Pro B" panose="02020800000000000000" pitchFamily="18" charset="-128"/>
                <a:ea typeface="Kozuka Mincho Pro B" panose="02020800000000000000" pitchFamily="18" charset="-128"/>
                <a:cs typeface="Times New Roman" panose="02020603050405020304" pitchFamily="18" charset="0"/>
              </a:rPr>
              <a:t>About the ARTM consultation</a:t>
            </a:r>
          </a:p>
          <a:p>
            <a:pPr marL="342900" lvl="0" indent="-342900">
              <a:lnSpc>
                <a:spcPct val="107000"/>
              </a:lnSpc>
              <a:spcAft>
                <a:spcPts val="0"/>
              </a:spcAft>
              <a:buFont typeface="Courier New" panose="02070309020205020404" pitchFamily="49" charset="0"/>
              <a:buChar char="o"/>
            </a:pP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tabLst>
                <a:tab pos="3048000" algn="l"/>
              </a:tabLs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2:00 PM- Decision: principle regarding possible ARTM scenarios</a:t>
            </a: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tabLst>
                <a:tab pos="3048000" algn="l"/>
              </a:tabLs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2:45 PM- Break	</a:t>
            </a: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3:00 PM- Workshop about our                                                    next visibility campaign</a:t>
            </a:r>
            <a:endParaRPr lang="fr-CA" sz="1600" dirty="0">
              <a:latin typeface="Kozuka Mincho Pro B" panose="02020800000000000000" pitchFamily="18" charset="-128"/>
              <a:ea typeface="Kozuka Mincho Pro B" panose="02020800000000000000" pitchFamily="18" charset="-128"/>
              <a:cs typeface="Times New Roman" panose="02020603050405020304" pitchFamily="18" charset="0"/>
            </a:endParaRPr>
          </a:p>
          <a:p>
            <a:pPr>
              <a:lnSpc>
                <a:spcPct val="107000"/>
              </a:lnSpc>
              <a:spcAft>
                <a:spcPts val="800"/>
              </a:spcAft>
            </a:pPr>
            <a:r>
              <a:rPr lang="en-CA" sz="1600" dirty="0">
                <a:latin typeface="Kozuka Mincho Pro B" panose="02020800000000000000" pitchFamily="18" charset="-128"/>
                <a:ea typeface="Kozuka Mincho Pro B" panose="02020800000000000000" pitchFamily="18" charset="-128"/>
                <a:cs typeface="Times New Roman" panose="02020603050405020304" pitchFamily="18" charset="0"/>
              </a:rPr>
              <a:t>3:30 PM- Closing of the assembly </a:t>
            </a:r>
            <a:endParaRPr lang="fr-CA" sz="1600" dirty="0">
              <a:effectLst/>
              <a:latin typeface="Kozuka Mincho Pro B" panose="02020800000000000000" pitchFamily="18" charset="-128"/>
              <a:ea typeface="Kozuka Mincho Pro B" panose="02020800000000000000" pitchFamily="18" charset="-128"/>
              <a:cs typeface="Times New Roman" panose="02020603050405020304" pitchFamily="18" charset="0"/>
            </a:endParaRPr>
          </a:p>
        </p:txBody>
      </p:sp>
    </p:spTree>
    <p:extLst>
      <p:ext uri="{BB962C8B-B14F-4D97-AF65-F5344CB8AC3E}">
        <p14:creationId xmlns:p14="http://schemas.microsoft.com/office/powerpoint/2010/main" val="3315999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359602B-5740-459C-81C5-D4BDC608C888}"/>
              </a:ext>
            </a:extLst>
          </p:cNvPr>
          <p:cNvSpPr/>
          <p:nvPr/>
        </p:nvSpPr>
        <p:spPr>
          <a:xfrm>
            <a:off x="1523334" y="572659"/>
            <a:ext cx="4757080" cy="50783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altLang="fr-FR" sz="3600" b="1" i="0" u="none" strike="noStrike" kern="0" cap="none" spc="0" normalizeH="0" baseline="0" noProof="0" dirty="0">
                <a:ln>
                  <a:noFill/>
                </a:ln>
                <a:solidFill>
                  <a:srgbClr val="000000"/>
                </a:solidFill>
                <a:effectLst/>
                <a:uLnTx/>
                <a:uFillTx/>
                <a:latin typeface="Kozuka Mincho Pro L" panose="02020300000000000000" pitchFamily="18" charset="-128"/>
                <a:ea typeface="Kozuka Mincho Pro L" panose="02020300000000000000" pitchFamily="18" charset="-128"/>
                <a:cs typeface="Arial" panose="020B0604020202020204" pitchFamily="34" charset="0"/>
              </a:rPr>
              <a:t>LA TARIFICATION SOCIALE DANS LE TRANSPORT EN COMMUN </a:t>
            </a:r>
          </a:p>
          <a:p>
            <a:pPr marL="0" marR="0" lvl="0" indent="0" algn="ctr" defTabSz="914400" eaLnBrk="1" fontAlgn="auto" latinLnBrk="0" hangingPunct="1">
              <a:lnSpc>
                <a:spcPct val="100000"/>
              </a:lnSpc>
              <a:spcBef>
                <a:spcPts val="0"/>
              </a:spcBef>
              <a:spcAft>
                <a:spcPts val="0"/>
              </a:spcAft>
              <a:buClrTx/>
              <a:buSzTx/>
              <a:buFontTx/>
              <a:buNone/>
              <a:tabLst/>
              <a:defRPr/>
            </a:pPr>
            <a:endParaRPr lang="en-CA" altLang="fr-FR" sz="3600" b="1" kern="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altLang="fr-FR" sz="3600" b="1" i="0" u="none" strike="noStrike" kern="0" cap="none" spc="0" normalizeH="0" baseline="0" noProof="0" dirty="0">
              <a:ln>
                <a:noFill/>
              </a:ln>
              <a:solidFill>
                <a:srgbClr val="000000"/>
              </a:solidFill>
              <a:effectLst/>
              <a:uLnTx/>
              <a:uFillTx/>
              <a:latin typeface="Kozuka Mincho Pro L" panose="02020300000000000000" pitchFamily="18" charset="-128"/>
              <a:ea typeface="Kozuka Mincho Pro L" panose="02020300000000000000" pitchFamily="18" charset="-128"/>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CA" altLang="fr-FR" sz="3600" b="1" kern="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CA" altLang="fr-FR" sz="3600" b="1" kern="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EUROPE, ÉTATS-UNIS, CANADA...</a:t>
            </a:r>
          </a:p>
        </p:txBody>
      </p:sp>
      <p:pic>
        <p:nvPicPr>
          <p:cNvPr id="3" name="Image 2" descr="Une image contenant assis, intérieur, table, assiette&#10;&#10;Description générée automatiquement">
            <a:extLst>
              <a:ext uri="{FF2B5EF4-FFF2-40B4-BE49-F238E27FC236}">
                <a16:creationId xmlns:a16="http://schemas.microsoft.com/office/drawing/2014/main" id="{E0E11EAB-4E99-4FC6-974E-88B1C5E150A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570794" y="2881929"/>
            <a:ext cx="2769043" cy="2769043"/>
          </a:xfrm>
          <a:prstGeom prst="rect">
            <a:avLst/>
          </a:prstGeom>
        </p:spPr>
      </p:pic>
      <p:pic>
        <p:nvPicPr>
          <p:cNvPr id="21" name="Image 20">
            <a:extLst>
              <a:ext uri="{FF2B5EF4-FFF2-40B4-BE49-F238E27FC236}">
                <a16:creationId xmlns:a16="http://schemas.microsoft.com/office/drawing/2014/main" id="{EE03DCDB-69A0-4D81-A718-A176F221D262}"/>
              </a:ext>
            </a:extLst>
          </p:cNvPr>
          <p:cNvPicPr>
            <a:picLocks noChangeAspect="1"/>
          </p:cNvPicPr>
          <p:nvPr/>
        </p:nvPicPr>
        <p:blipFill>
          <a:blip r:embed="rId4"/>
          <a:stretch>
            <a:fillRect/>
          </a:stretch>
        </p:blipFill>
        <p:spPr>
          <a:xfrm rot="16200000">
            <a:off x="8912749" y="2864560"/>
            <a:ext cx="3996145" cy="1128879"/>
          </a:xfrm>
          <a:prstGeom prst="rect">
            <a:avLst/>
          </a:prstGeom>
        </p:spPr>
      </p:pic>
      <p:pic>
        <p:nvPicPr>
          <p:cNvPr id="5" name="Image 4" descr="Une image contenant femme, photo, table, assis&#10;&#10;Description générée automatiquement">
            <a:extLst>
              <a:ext uri="{FF2B5EF4-FFF2-40B4-BE49-F238E27FC236}">
                <a16:creationId xmlns:a16="http://schemas.microsoft.com/office/drawing/2014/main" id="{A31B97C6-7D4A-4A54-AC7A-02611765E3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9280" y="572659"/>
            <a:ext cx="2773784" cy="1234099"/>
          </a:xfrm>
          <a:prstGeom prst="rect">
            <a:avLst/>
          </a:prstGeom>
        </p:spPr>
      </p:pic>
    </p:spTree>
    <p:extLst>
      <p:ext uri="{BB962C8B-B14F-4D97-AF65-F5344CB8AC3E}">
        <p14:creationId xmlns:p14="http://schemas.microsoft.com/office/powerpoint/2010/main" val="2039184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4B55DED-7D12-4331-B45C-34FFB3C45013}"/>
              </a:ext>
            </a:extLst>
          </p:cNvPr>
          <p:cNvSpPr/>
          <p:nvPr/>
        </p:nvSpPr>
        <p:spPr>
          <a:xfrm>
            <a:off x="5790393" y="610091"/>
            <a:ext cx="1085554" cy="369332"/>
          </a:xfrm>
          <a:prstGeom prst="rect">
            <a:avLst/>
          </a:prstGeom>
        </p:spPr>
        <p:txBody>
          <a:bodyPr wrap="none">
            <a:spAutoFit/>
          </a:bodyPr>
          <a:lstStyle/>
          <a:p>
            <a:pPr lvl="0" algn="just" fontAlgn="base">
              <a:spcBef>
                <a:spcPct val="50000"/>
              </a:spcBef>
              <a:spcAft>
                <a:spcPct val="0"/>
              </a:spcAft>
            </a:pPr>
            <a:r>
              <a:rPr lang="en-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EUROPE</a:t>
            </a:r>
            <a:endPar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endParaRPr>
          </a:p>
        </p:txBody>
      </p:sp>
      <p:pic>
        <p:nvPicPr>
          <p:cNvPr id="9" name="Image 8" descr="Une image contenant texte, carte&#10;&#10;Description générée automatiquement">
            <a:extLst>
              <a:ext uri="{FF2B5EF4-FFF2-40B4-BE49-F238E27FC236}">
                <a16:creationId xmlns:a16="http://schemas.microsoft.com/office/drawing/2014/main" id="{57C6C8F9-11B2-45DE-96D8-AD1F96F99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077" y="979423"/>
            <a:ext cx="5465799" cy="5465799"/>
          </a:xfrm>
          <a:prstGeom prst="rect">
            <a:avLst/>
          </a:prstGeom>
        </p:spPr>
      </p:pic>
      <p:sp>
        <p:nvSpPr>
          <p:cNvPr id="40" name="Rectangle 39">
            <a:extLst>
              <a:ext uri="{FF2B5EF4-FFF2-40B4-BE49-F238E27FC236}">
                <a16:creationId xmlns:a16="http://schemas.microsoft.com/office/drawing/2014/main" id="{6862F52C-B7F8-4D74-A588-F6DC697A0352}"/>
              </a:ext>
            </a:extLst>
          </p:cNvPr>
          <p:cNvSpPr/>
          <p:nvPr/>
        </p:nvSpPr>
        <p:spPr>
          <a:xfrm>
            <a:off x="2278989" y="4538160"/>
            <a:ext cx="3068503" cy="1815882"/>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Paris, France </a:t>
            </a:r>
            <a:r>
              <a:rPr lang="fr-CA" altLang="fr-FR" sz="1600" dirty="0">
                <a:latin typeface="Kozuka Mincho Pro L" panose="02020300000000000000" pitchFamily="18" charset="-128"/>
                <a:ea typeface="Kozuka Mincho Pro L" panose="02020300000000000000" pitchFamily="18" charset="-128"/>
              </a:rPr>
              <a:t>: Dans le cas de Paris, la Réduction Solidarité Transport s’adresse à toutes les personnes sans emploi et donne accès à des rabais de 50% pour le passage simple et de 75% sur la carte mensuelle.</a:t>
            </a:r>
          </a:p>
        </p:txBody>
      </p:sp>
      <p:sp>
        <p:nvSpPr>
          <p:cNvPr id="41" name="Signe de multiplication 40">
            <a:extLst>
              <a:ext uri="{FF2B5EF4-FFF2-40B4-BE49-F238E27FC236}">
                <a16:creationId xmlns:a16="http://schemas.microsoft.com/office/drawing/2014/main" id="{357ECEF9-AD9A-42F6-A98E-31852E835A13}"/>
              </a:ext>
            </a:extLst>
          </p:cNvPr>
          <p:cNvSpPr/>
          <p:nvPr/>
        </p:nvSpPr>
        <p:spPr>
          <a:xfrm>
            <a:off x="4794933" y="3783477"/>
            <a:ext cx="360726" cy="352339"/>
          </a:xfrm>
          <a:prstGeom prst="mathMultiply">
            <a:avLst/>
          </a:prstGeom>
          <a:solidFill>
            <a:srgbClr val="0070C0"/>
          </a:solidFill>
          <a:ln>
            <a:solidFill>
              <a:schemeClr val="accent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sp>
        <p:nvSpPr>
          <p:cNvPr id="44" name="Signe de multiplication 43">
            <a:extLst>
              <a:ext uri="{FF2B5EF4-FFF2-40B4-BE49-F238E27FC236}">
                <a16:creationId xmlns:a16="http://schemas.microsoft.com/office/drawing/2014/main" id="{76CA9346-E16C-4FFE-88F8-1075BCFB341B}"/>
              </a:ext>
            </a:extLst>
          </p:cNvPr>
          <p:cNvSpPr/>
          <p:nvPr/>
        </p:nvSpPr>
        <p:spPr>
          <a:xfrm>
            <a:off x="4794933" y="3285574"/>
            <a:ext cx="360726" cy="352339"/>
          </a:xfrm>
          <a:prstGeom prst="mathMultiply">
            <a:avLst/>
          </a:prstGeom>
          <a:solidFill>
            <a:srgbClr val="C00000"/>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sp>
        <p:nvSpPr>
          <p:cNvPr id="45" name="Signe de multiplication 44">
            <a:extLst>
              <a:ext uri="{FF2B5EF4-FFF2-40B4-BE49-F238E27FC236}">
                <a16:creationId xmlns:a16="http://schemas.microsoft.com/office/drawing/2014/main" id="{A451ACC8-8148-4A29-989B-6CD2CAC88350}"/>
              </a:ext>
            </a:extLst>
          </p:cNvPr>
          <p:cNvSpPr/>
          <p:nvPr/>
        </p:nvSpPr>
        <p:spPr>
          <a:xfrm>
            <a:off x="5198220" y="3626319"/>
            <a:ext cx="360726" cy="352339"/>
          </a:xfrm>
          <a:prstGeom prst="mathMultiply">
            <a:avLst/>
          </a:prstGeom>
          <a:solidFill>
            <a:schemeClr val="accent6"/>
          </a:solidFill>
          <a:ln>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cxnSp>
        <p:nvCxnSpPr>
          <p:cNvPr id="46" name="Connecteur droit avec flèche 45">
            <a:extLst>
              <a:ext uri="{FF2B5EF4-FFF2-40B4-BE49-F238E27FC236}">
                <a16:creationId xmlns:a16="http://schemas.microsoft.com/office/drawing/2014/main" id="{25B535AA-A750-401C-BCC1-2719150AF8F4}"/>
              </a:ext>
            </a:extLst>
          </p:cNvPr>
          <p:cNvCxnSpPr>
            <a:cxnSpLocks/>
          </p:cNvCxnSpPr>
          <p:nvPr/>
        </p:nvCxnSpPr>
        <p:spPr>
          <a:xfrm flipH="1">
            <a:off x="4752372" y="4087560"/>
            <a:ext cx="212167" cy="36999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47" name="Connecteur droit avec flèche 46">
            <a:extLst>
              <a:ext uri="{FF2B5EF4-FFF2-40B4-BE49-F238E27FC236}">
                <a16:creationId xmlns:a16="http://schemas.microsoft.com/office/drawing/2014/main" id="{2107337C-CEBC-456C-A27B-437CA80E948B}"/>
              </a:ext>
            </a:extLst>
          </p:cNvPr>
          <p:cNvCxnSpPr>
            <a:cxnSpLocks/>
          </p:cNvCxnSpPr>
          <p:nvPr/>
        </p:nvCxnSpPr>
        <p:spPr>
          <a:xfrm flipV="1">
            <a:off x="5169145" y="2861442"/>
            <a:ext cx="2985997" cy="600301"/>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48" name="Connecteur droit avec flèche 47">
            <a:extLst>
              <a:ext uri="{FF2B5EF4-FFF2-40B4-BE49-F238E27FC236}">
                <a16:creationId xmlns:a16="http://schemas.microsoft.com/office/drawing/2014/main" id="{4E8D9C20-80AF-4FB6-BF77-D5F2988C1D31}"/>
              </a:ext>
            </a:extLst>
          </p:cNvPr>
          <p:cNvCxnSpPr>
            <a:cxnSpLocks/>
          </p:cNvCxnSpPr>
          <p:nvPr/>
        </p:nvCxnSpPr>
        <p:spPr>
          <a:xfrm flipV="1">
            <a:off x="5548016" y="3712322"/>
            <a:ext cx="2768294" cy="129137"/>
          </a:xfrm>
          <a:prstGeom prst="straightConnector1">
            <a:avLst/>
          </a:prstGeom>
          <a:ln>
            <a:solidFill>
              <a:schemeClr val="accent6"/>
            </a:solidFill>
            <a:tailEnd type="triangle"/>
          </a:ln>
        </p:spPr>
        <p:style>
          <a:lnRef idx="3">
            <a:schemeClr val="accent1"/>
          </a:lnRef>
          <a:fillRef idx="0">
            <a:schemeClr val="accent1"/>
          </a:fillRef>
          <a:effectRef idx="2">
            <a:schemeClr val="accent1"/>
          </a:effectRef>
          <a:fontRef idx="minor">
            <a:schemeClr val="tx1"/>
          </a:fontRef>
        </p:style>
      </p:cxnSp>
      <p:sp>
        <p:nvSpPr>
          <p:cNvPr id="50" name="Rectangle 49">
            <a:extLst>
              <a:ext uri="{FF2B5EF4-FFF2-40B4-BE49-F238E27FC236}">
                <a16:creationId xmlns:a16="http://schemas.microsoft.com/office/drawing/2014/main" id="{72755CA6-CDD4-4BCE-9397-4B17D56E4E03}"/>
              </a:ext>
            </a:extLst>
          </p:cNvPr>
          <p:cNvSpPr/>
          <p:nvPr/>
        </p:nvSpPr>
        <p:spPr>
          <a:xfrm>
            <a:off x="8470383" y="788835"/>
            <a:ext cx="3068503" cy="2554545"/>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Londres, Angleterre </a:t>
            </a:r>
            <a:r>
              <a:rPr lang="fr-CA" altLang="fr-FR" sz="1600" dirty="0">
                <a:latin typeface="Kozuka Mincho Pro L" panose="02020300000000000000" pitchFamily="18" charset="-128"/>
                <a:ea typeface="Kozuka Mincho Pro L" panose="02020300000000000000" pitchFamily="18" charset="-128"/>
              </a:rPr>
              <a:t>: Dans la capitale britannique, la société Transport for London offre des titres à 50% de rabais pour certains chômeurs : c’est-à-dire pour les chômeurs qui reçoivent des prestations depuis 13-52 semaines. L’application au tarif réduit doit être renouvelée chaque 3 mois.</a:t>
            </a:r>
          </a:p>
        </p:txBody>
      </p:sp>
      <p:sp>
        <p:nvSpPr>
          <p:cNvPr id="55" name="Rectangle 54">
            <a:extLst>
              <a:ext uri="{FF2B5EF4-FFF2-40B4-BE49-F238E27FC236}">
                <a16:creationId xmlns:a16="http://schemas.microsoft.com/office/drawing/2014/main" id="{CFE8BECF-2A99-4E35-A2B0-B29580D42D51}"/>
              </a:ext>
            </a:extLst>
          </p:cNvPr>
          <p:cNvSpPr/>
          <p:nvPr/>
        </p:nvSpPr>
        <p:spPr>
          <a:xfrm>
            <a:off x="8470383" y="3533968"/>
            <a:ext cx="3068503" cy="2800767"/>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dirty="0">
                <a:latin typeface="Kozuka Mincho Pro L" panose="02020300000000000000" pitchFamily="18" charset="-128"/>
                <a:ea typeface="Kozuka Mincho Pro L" panose="02020300000000000000" pitchFamily="18" charset="-128"/>
              </a:rPr>
              <a:t>Luxembourg : À partir du 1</a:t>
            </a:r>
            <a:r>
              <a:rPr lang="fr-CA" altLang="fr-FR" sz="1600" baseline="30000" dirty="0">
                <a:latin typeface="Kozuka Mincho Pro L" panose="02020300000000000000" pitchFamily="18" charset="-128"/>
                <a:ea typeface="Kozuka Mincho Pro L" panose="02020300000000000000" pitchFamily="18" charset="-128"/>
              </a:rPr>
              <a:t>er</a:t>
            </a:r>
            <a:r>
              <a:rPr lang="fr-CA" altLang="fr-FR" sz="1600" dirty="0">
                <a:latin typeface="Kozuka Mincho Pro L" panose="02020300000000000000" pitchFamily="18" charset="-128"/>
                <a:ea typeface="Kozuka Mincho Pro L" panose="02020300000000000000" pitchFamily="18" charset="-128"/>
              </a:rPr>
              <a:t> mars 2020, le transport en commun sera gratuit au Luxembourg. La mesure sera financée grâce aux impôts. Les trains, les bus et le tram de la capitale ne nécessiteront plus de titres de transport pour y accéder, mais les passagers seront tenus d'avoir sur eux une carte d'identité</a:t>
            </a:r>
          </a:p>
        </p:txBody>
      </p:sp>
    </p:spTree>
    <p:extLst>
      <p:ext uri="{BB962C8B-B14F-4D97-AF65-F5344CB8AC3E}">
        <p14:creationId xmlns:p14="http://schemas.microsoft.com/office/powerpoint/2010/main" val="30580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animBg="1"/>
      <p:bldP spid="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E09C86A1-ADC1-44EA-9834-F2CE028E8FBB}"/>
              </a:ext>
            </a:extLst>
          </p:cNvPr>
          <p:cNvPicPr>
            <a:picLocks noChangeAspect="1"/>
          </p:cNvPicPr>
          <p:nvPr/>
        </p:nvPicPr>
        <p:blipFill>
          <a:blip r:embed="rId3">
            <a:biLevel thresh="50000"/>
          </a:blip>
          <a:stretch>
            <a:fillRect/>
          </a:stretch>
        </p:blipFill>
        <p:spPr>
          <a:xfrm>
            <a:off x="2855695" y="1267780"/>
            <a:ext cx="6480610" cy="4322439"/>
          </a:xfrm>
          <a:prstGeom prst="rect">
            <a:avLst/>
          </a:prstGeom>
        </p:spPr>
      </p:pic>
      <p:sp>
        <p:nvSpPr>
          <p:cNvPr id="21" name="Rectangle 20">
            <a:extLst>
              <a:ext uri="{FF2B5EF4-FFF2-40B4-BE49-F238E27FC236}">
                <a16:creationId xmlns:a16="http://schemas.microsoft.com/office/drawing/2014/main" id="{B3138465-4214-43BB-A315-3BCFF4A1D227}"/>
              </a:ext>
            </a:extLst>
          </p:cNvPr>
          <p:cNvSpPr/>
          <p:nvPr/>
        </p:nvSpPr>
        <p:spPr>
          <a:xfrm>
            <a:off x="8816829" y="3503438"/>
            <a:ext cx="2784056" cy="1754326"/>
          </a:xfrm>
          <a:prstGeom prst="rect">
            <a:avLst/>
          </a:prstGeom>
          <a:ln>
            <a:solidFill>
              <a:schemeClr val="accent3"/>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b="1" dirty="0">
                <a:latin typeface="Kozuka Mincho Pro L" panose="02020300000000000000" pitchFamily="18" charset="-128"/>
                <a:ea typeface="Kozuka Mincho Pro L" panose="02020300000000000000" pitchFamily="18" charset="-128"/>
              </a:rPr>
              <a:t>New York (ville)</a:t>
            </a:r>
            <a:r>
              <a:rPr lang="fr-CA" altLang="fr-FR" dirty="0">
                <a:latin typeface="Kozuka Mincho Pro L" panose="02020300000000000000" pitchFamily="18" charset="-128"/>
                <a:ea typeface="Kozuka Mincho Pro L" panose="02020300000000000000" pitchFamily="18" charset="-128"/>
              </a:rPr>
              <a:t> : Environ 800 000 New-Yorkais.es se qualifient pour </a:t>
            </a:r>
            <a:r>
              <a:rPr lang="fr-CA" altLang="fr-FR" b="1" dirty="0">
                <a:latin typeface="Kozuka Mincho Pro L" panose="02020300000000000000" pitchFamily="18" charset="-128"/>
                <a:ea typeface="Kozuka Mincho Pro L" panose="02020300000000000000" pitchFamily="18" charset="-128"/>
              </a:rPr>
              <a:t>une réduction de 50% sur la passe mensuelle.   </a:t>
            </a:r>
          </a:p>
        </p:txBody>
      </p:sp>
      <p:sp>
        <p:nvSpPr>
          <p:cNvPr id="22" name="Rectangle 21">
            <a:extLst>
              <a:ext uri="{FF2B5EF4-FFF2-40B4-BE49-F238E27FC236}">
                <a16:creationId xmlns:a16="http://schemas.microsoft.com/office/drawing/2014/main" id="{A4B55DED-7D12-4331-B45C-34FFB3C45013}"/>
              </a:ext>
            </a:extLst>
          </p:cNvPr>
          <p:cNvSpPr/>
          <p:nvPr/>
        </p:nvSpPr>
        <p:spPr>
          <a:xfrm>
            <a:off x="4589873" y="610091"/>
            <a:ext cx="3486595"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ÉTATS-UNIS / UNITED STATES</a:t>
            </a:r>
          </a:p>
        </p:txBody>
      </p:sp>
      <p:sp>
        <p:nvSpPr>
          <p:cNvPr id="5" name="Signe de multiplication 4">
            <a:extLst>
              <a:ext uri="{FF2B5EF4-FFF2-40B4-BE49-F238E27FC236}">
                <a16:creationId xmlns:a16="http://schemas.microsoft.com/office/drawing/2014/main" id="{AE947996-EE3F-4759-B2DD-4F98986A196C}"/>
              </a:ext>
            </a:extLst>
          </p:cNvPr>
          <p:cNvSpPr/>
          <p:nvPr/>
        </p:nvSpPr>
        <p:spPr>
          <a:xfrm>
            <a:off x="8467033" y="2462255"/>
            <a:ext cx="360726" cy="352339"/>
          </a:xfrm>
          <a:prstGeom prst="mathMultiply">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cxnSp>
        <p:nvCxnSpPr>
          <p:cNvPr id="7" name="Connecteur droit avec flèche 6">
            <a:extLst>
              <a:ext uri="{FF2B5EF4-FFF2-40B4-BE49-F238E27FC236}">
                <a16:creationId xmlns:a16="http://schemas.microsoft.com/office/drawing/2014/main" id="{09B608AE-0772-4A19-94BE-5C92006B5335}"/>
              </a:ext>
            </a:extLst>
          </p:cNvPr>
          <p:cNvCxnSpPr>
            <a:cxnSpLocks/>
            <a:endCxn id="2" idx="3"/>
          </p:cNvCxnSpPr>
          <p:nvPr/>
        </p:nvCxnSpPr>
        <p:spPr>
          <a:xfrm>
            <a:off x="8816829" y="2769612"/>
            <a:ext cx="519476" cy="65938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32" name="Signe de multiplication 31">
            <a:extLst>
              <a:ext uri="{FF2B5EF4-FFF2-40B4-BE49-F238E27FC236}">
                <a16:creationId xmlns:a16="http://schemas.microsoft.com/office/drawing/2014/main" id="{BF814630-4D41-4304-83DA-6659D6BDFDA9}"/>
              </a:ext>
            </a:extLst>
          </p:cNvPr>
          <p:cNvSpPr/>
          <p:nvPr/>
        </p:nvSpPr>
        <p:spPr>
          <a:xfrm>
            <a:off x="6430609" y="3122557"/>
            <a:ext cx="360726" cy="352339"/>
          </a:xfrm>
          <a:prstGeom prst="mathMultiply">
            <a:avLst/>
          </a:prstGeom>
          <a:solidFill>
            <a:schemeClr val="accent1">
              <a:lumMod val="75000"/>
            </a:schemeClr>
          </a:solidFill>
          <a:ln>
            <a:solidFill>
              <a:schemeClr val="accent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cxnSp>
        <p:nvCxnSpPr>
          <p:cNvPr id="34" name="Connecteur droit avec flèche 33">
            <a:extLst>
              <a:ext uri="{FF2B5EF4-FFF2-40B4-BE49-F238E27FC236}">
                <a16:creationId xmlns:a16="http://schemas.microsoft.com/office/drawing/2014/main" id="{87A4EF48-CC89-4FDA-A062-388035492486}"/>
              </a:ext>
            </a:extLst>
          </p:cNvPr>
          <p:cNvCxnSpPr>
            <a:cxnSpLocks/>
          </p:cNvCxnSpPr>
          <p:nvPr/>
        </p:nvCxnSpPr>
        <p:spPr>
          <a:xfrm>
            <a:off x="6628197" y="3492243"/>
            <a:ext cx="0" cy="987478"/>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38" name="Rectangle 37">
            <a:extLst>
              <a:ext uri="{FF2B5EF4-FFF2-40B4-BE49-F238E27FC236}">
                <a16:creationId xmlns:a16="http://schemas.microsoft.com/office/drawing/2014/main" id="{8F0F2055-BF1D-4B3B-B3B1-69B151576328}"/>
              </a:ext>
            </a:extLst>
          </p:cNvPr>
          <p:cNvSpPr/>
          <p:nvPr/>
        </p:nvSpPr>
        <p:spPr>
          <a:xfrm>
            <a:off x="5398530" y="4605951"/>
            <a:ext cx="3068503" cy="1569660"/>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Kansas City, Missouri : </a:t>
            </a:r>
            <a:r>
              <a:rPr lang="fr-CA" altLang="fr-FR" sz="1600" dirty="0">
                <a:latin typeface="Kozuka Mincho Pro L" panose="02020300000000000000" pitchFamily="18" charset="-128"/>
                <a:ea typeface="Kozuka Mincho Pro L" panose="02020300000000000000" pitchFamily="18" charset="-128"/>
              </a:rPr>
              <a:t>En décembre 2019, le Conseil municipal a voté à l’unanimité de </a:t>
            </a:r>
            <a:r>
              <a:rPr lang="fr-CA" altLang="fr-FR" sz="1600" b="1" dirty="0">
                <a:latin typeface="Kozuka Mincho Pro L" panose="02020300000000000000" pitchFamily="18" charset="-128"/>
                <a:ea typeface="Kozuka Mincho Pro L" panose="02020300000000000000" pitchFamily="18" charset="-128"/>
              </a:rPr>
              <a:t>rendre le système de transport public (autobus) gratuit.</a:t>
            </a:r>
          </a:p>
        </p:txBody>
      </p:sp>
      <p:sp>
        <p:nvSpPr>
          <p:cNvPr id="39" name="Signe de multiplication 38">
            <a:extLst>
              <a:ext uri="{FF2B5EF4-FFF2-40B4-BE49-F238E27FC236}">
                <a16:creationId xmlns:a16="http://schemas.microsoft.com/office/drawing/2014/main" id="{27F1263E-9175-4604-8E07-1AC0E11B12C9}"/>
              </a:ext>
            </a:extLst>
          </p:cNvPr>
          <p:cNvSpPr/>
          <p:nvPr/>
        </p:nvSpPr>
        <p:spPr>
          <a:xfrm>
            <a:off x="3328080" y="1937004"/>
            <a:ext cx="360726" cy="352339"/>
          </a:xfrm>
          <a:prstGeom prst="mathMultiply">
            <a:avLst/>
          </a:prstGeom>
          <a:solidFill>
            <a:schemeClr val="accent2">
              <a:lumMod val="75000"/>
            </a:schemeClr>
          </a:solidFill>
          <a:ln>
            <a:solidFill>
              <a:schemeClr val="accent2">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CA" dirty="0"/>
          </a:p>
        </p:txBody>
      </p:sp>
      <p:sp>
        <p:nvSpPr>
          <p:cNvPr id="42" name="Rectangle 41">
            <a:extLst>
              <a:ext uri="{FF2B5EF4-FFF2-40B4-BE49-F238E27FC236}">
                <a16:creationId xmlns:a16="http://schemas.microsoft.com/office/drawing/2014/main" id="{E6E3C5AE-604F-489E-96DC-AD8320E49D83}"/>
              </a:ext>
            </a:extLst>
          </p:cNvPr>
          <p:cNvSpPr/>
          <p:nvPr/>
        </p:nvSpPr>
        <p:spPr>
          <a:xfrm>
            <a:off x="1562203" y="2935243"/>
            <a:ext cx="3068503" cy="2062103"/>
          </a:xfrm>
          <a:prstGeom prst="rect">
            <a:avLst/>
          </a:prstGeom>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Portland, Oregon</a:t>
            </a:r>
            <a:r>
              <a:rPr lang="fr-CA" altLang="fr-FR" sz="1600" dirty="0">
                <a:latin typeface="Kozuka Mincho Pro L" panose="02020300000000000000" pitchFamily="18" charset="-128"/>
                <a:ea typeface="Kozuka Mincho Pro L" panose="02020300000000000000" pitchFamily="18" charset="-128"/>
              </a:rPr>
              <a:t>: </a:t>
            </a:r>
            <a:r>
              <a:rPr lang="fr-CA" altLang="fr-FR" sz="1600" b="1" dirty="0">
                <a:latin typeface="Kozuka Mincho Pro L" panose="02020300000000000000" pitchFamily="18" charset="-128"/>
                <a:ea typeface="Kozuka Mincho Pro L" panose="02020300000000000000" pitchFamily="18" charset="-128"/>
              </a:rPr>
              <a:t>Formule combinant gratuité et frais réduits</a:t>
            </a:r>
            <a:r>
              <a:rPr lang="fr-CA" altLang="fr-FR" sz="1600" dirty="0">
                <a:latin typeface="Kozuka Mincho Pro L" panose="02020300000000000000" pitchFamily="18" charset="-128"/>
                <a:ea typeface="Kozuka Mincho Pro L" panose="02020300000000000000" pitchFamily="18" charset="-128"/>
              </a:rPr>
              <a:t> puisque l’ensemble des différentes lignes de transport qui se rendent dans le centre de la ville sont gratuites tandis que l’accès à l’ensemble du réseau coûte 1.20$.</a:t>
            </a:r>
          </a:p>
        </p:txBody>
      </p:sp>
      <p:cxnSp>
        <p:nvCxnSpPr>
          <p:cNvPr id="43" name="Connecteur droit avec flèche 42">
            <a:extLst>
              <a:ext uri="{FF2B5EF4-FFF2-40B4-BE49-F238E27FC236}">
                <a16:creationId xmlns:a16="http://schemas.microsoft.com/office/drawing/2014/main" id="{66AB256F-DC29-45AA-A728-E94716AE783F}"/>
              </a:ext>
            </a:extLst>
          </p:cNvPr>
          <p:cNvCxnSpPr>
            <a:cxnSpLocks/>
          </p:cNvCxnSpPr>
          <p:nvPr/>
        </p:nvCxnSpPr>
        <p:spPr>
          <a:xfrm flipH="1">
            <a:off x="3200897" y="2321853"/>
            <a:ext cx="254366" cy="548029"/>
          </a:xfrm>
          <a:prstGeom prst="straightConnector1">
            <a:avLst/>
          </a:prstGeom>
          <a:ln>
            <a:solidFill>
              <a:schemeClr val="accent2">
                <a:lumMod val="75000"/>
              </a:schemeClr>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133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carte&#10;&#10;Description générée automatiquement">
            <a:extLst>
              <a:ext uri="{FF2B5EF4-FFF2-40B4-BE49-F238E27FC236}">
                <a16:creationId xmlns:a16="http://schemas.microsoft.com/office/drawing/2014/main" id="{62B154BF-DBE6-490A-829F-ACCB0E35E856}"/>
              </a:ext>
            </a:extLst>
          </p:cNvPr>
          <p:cNvPicPr>
            <a:picLocks noChangeAspect="1"/>
          </p:cNvPicPr>
          <p:nvPr/>
        </p:nvPicPr>
        <p:blipFill rotWithShape="1">
          <a:blip r:embed="rId3">
            <a:extLst>
              <a:ext uri="{28A0092B-C50C-407E-A947-70E740481C1C}">
                <a14:useLocalDpi xmlns:a14="http://schemas.microsoft.com/office/drawing/2010/main" val="0"/>
              </a:ext>
            </a:extLst>
          </a:blip>
          <a:srcRect t="5152" b="1882"/>
          <a:stretch/>
        </p:blipFill>
        <p:spPr>
          <a:xfrm>
            <a:off x="1952625" y="466531"/>
            <a:ext cx="6545423" cy="5679289"/>
          </a:xfrm>
          <a:prstGeom prst="rect">
            <a:avLst/>
          </a:prstGeom>
        </p:spPr>
      </p:pic>
      <p:sp>
        <p:nvSpPr>
          <p:cNvPr id="4" name="Rectangle 3">
            <a:extLst>
              <a:ext uri="{FF2B5EF4-FFF2-40B4-BE49-F238E27FC236}">
                <a16:creationId xmlns:a16="http://schemas.microsoft.com/office/drawing/2014/main" id="{D65E5A80-2FFE-4F79-8306-A5988953429B}"/>
              </a:ext>
            </a:extLst>
          </p:cNvPr>
          <p:cNvSpPr/>
          <p:nvPr/>
        </p:nvSpPr>
        <p:spPr>
          <a:xfrm>
            <a:off x="6974011" y="733895"/>
            <a:ext cx="4493946" cy="2031325"/>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fontAlgn="base">
              <a:spcBef>
                <a:spcPct val="50000"/>
              </a:spcBef>
              <a:spcAft>
                <a:spcPct val="0"/>
              </a:spcAft>
            </a:pPr>
            <a:r>
              <a:rPr lang="fr-CA" altLang="fr-FR"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HALIFAX</a:t>
            </a:r>
            <a:r>
              <a:rPr lang="fr-CA" altLang="fr-FR"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Depuis mai 2018, la ville d’Halifax offre un tarif réduit de </a:t>
            </a:r>
            <a:r>
              <a:rPr lang="fr-CA" altLang="fr-FR"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50% pour 1000 personnes à faible revenu</a:t>
            </a:r>
            <a:r>
              <a:rPr lang="fr-CA" altLang="fr-FR"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Le programme s’applique aux ménages qui ont un revenu de moins de 33 000$ et il est attribué aux premiers arrivés,  premiers servis.   </a:t>
            </a:r>
          </a:p>
        </p:txBody>
      </p:sp>
      <p:sp>
        <p:nvSpPr>
          <p:cNvPr id="6" name="Rectangle 5">
            <a:extLst>
              <a:ext uri="{FF2B5EF4-FFF2-40B4-BE49-F238E27FC236}">
                <a16:creationId xmlns:a16="http://schemas.microsoft.com/office/drawing/2014/main" id="{84694F7D-FC49-4D9D-BD16-D11B916E0865}"/>
              </a:ext>
            </a:extLst>
          </p:cNvPr>
          <p:cNvSpPr/>
          <p:nvPr/>
        </p:nvSpPr>
        <p:spPr>
          <a:xfrm>
            <a:off x="1846262" y="527514"/>
            <a:ext cx="2316660"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NOUVELLE-ÉCOSSE</a:t>
            </a:r>
          </a:p>
        </p:txBody>
      </p:sp>
      <p:sp>
        <p:nvSpPr>
          <p:cNvPr id="21" name="Rectangle 20">
            <a:extLst>
              <a:ext uri="{FF2B5EF4-FFF2-40B4-BE49-F238E27FC236}">
                <a16:creationId xmlns:a16="http://schemas.microsoft.com/office/drawing/2014/main" id="{0FB662CB-66E5-4AC5-B67F-59CBC488ADDE}"/>
              </a:ext>
            </a:extLst>
          </p:cNvPr>
          <p:cNvSpPr/>
          <p:nvPr/>
        </p:nvSpPr>
        <p:spPr>
          <a:xfrm>
            <a:off x="1846262" y="849248"/>
            <a:ext cx="1727845"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NOVA SCOTIA</a:t>
            </a:r>
          </a:p>
        </p:txBody>
      </p:sp>
    </p:spTree>
    <p:extLst>
      <p:ext uri="{BB962C8B-B14F-4D97-AF65-F5344CB8AC3E}">
        <p14:creationId xmlns:p14="http://schemas.microsoft.com/office/powerpoint/2010/main" val="366168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arte&#10;&#10;Description générée automatiquement">
            <a:extLst>
              <a:ext uri="{FF2B5EF4-FFF2-40B4-BE49-F238E27FC236}">
                <a16:creationId xmlns:a16="http://schemas.microsoft.com/office/drawing/2014/main" id="{04C97E3A-0EA4-4A60-B792-383F0036A8C6}"/>
              </a:ext>
            </a:extLst>
          </p:cNvPr>
          <p:cNvPicPr>
            <a:picLocks noChangeAspect="1"/>
          </p:cNvPicPr>
          <p:nvPr/>
        </p:nvPicPr>
        <p:blipFill rotWithShape="1">
          <a:blip r:embed="rId3">
            <a:extLst>
              <a:ext uri="{28A0092B-C50C-407E-A947-70E740481C1C}">
                <a14:useLocalDpi xmlns:a14="http://schemas.microsoft.com/office/drawing/2010/main" val="0"/>
              </a:ext>
            </a:extLst>
          </a:blip>
          <a:srcRect t="4691" b="1529"/>
          <a:stretch/>
        </p:blipFill>
        <p:spPr>
          <a:xfrm>
            <a:off x="1952624" y="472820"/>
            <a:ext cx="6528645" cy="5690721"/>
          </a:xfrm>
          <a:prstGeom prst="rect">
            <a:avLst/>
          </a:prstGeom>
        </p:spPr>
      </p:pic>
      <p:sp>
        <p:nvSpPr>
          <p:cNvPr id="40" name="Rectangle 39">
            <a:extLst>
              <a:ext uri="{FF2B5EF4-FFF2-40B4-BE49-F238E27FC236}">
                <a16:creationId xmlns:a16="http://schemas.microsoft.com/office/drawing/2014/main" id="{BFFD9C43-5ABA-41A1-A4E3-B3D5E087F726}"/>
              </a:ext>
            </a:extLst>
          </p:cNvPr>
          <p:cNvSpPr/>
          <p:nvPr/>
        </p:nvSpPr>
        <p:spPr>
          <a:xfrm>
            <a:off x="1858155" y="564129"/>
            <a:ext cx="1216487"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ONTARIO</a:t>
            </a:r>
          </a:p>
        </p:txBody>
      </p:sp>
      <p:sp>
        <p:nvSpPr>
          <p:cNvPr id="41" name="Rectangle 40">
            <a:extLst>
              <a:ext uri="{FF2B5EF4-FFF2-40B4-BE49-F238E27FC236}">
                <a16:creationId xmlns:a16="http://schemas.microsoft.com/office/drawing/2014/main" id="{9D6A1AAB-EE92-4331-82FA-642CC5A5169C}"/>
              </a:ext>
            </a:extLst>
          </p:cNvPr>
          <p:cNvSpPr/>
          <p:nvPr/>
        </p:nvSpPr>
        <p:spPr>
          <a:xfrm>
            <a:off x="7103517" y="4347659"/>
            <a:ext cx="4011896" cy="1569660"/>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Guelph</a:t>
            </a:r>
            <a:r>
              <a:rPr lang="fr-CA" altLang="fr-FR" sz="1600" dirty="0">
                <a:latin typeface="Kozuka Mincho Pro L" panose="02020300000000000000" pitchFamily="18" charset="-128"/>
                <a:ea typeface="Kozuka Mincho Pro L" panose="02020300000000000000" pitchFamily="18" charset="-128"/>
              </a:rPr>
              <a:t>: Cette ville ontarienne finance, depuis janvier 2014, </a:t>
            </a:r>
            <a:r>
              <a:rPr lang="fr-CA" altLang="fr-FR" sz="1600" b="1" dirty="0">
                <a:latin typeface="Kozuka Mincho Pro L" panose="02020300000000000000" pitchFamily="18" charset="-128"/>
                <a:ea typeface="Kozuka Mincho Pro L" panose="02020300000000000000" pitchFamily="18" charset="-128"/>
              </a:rPr>
              <a:t>un rabais de plus de 50% aux </a:t>
            </a:r>
            <a:r>
              <a:rPr lang="fr-CA" altLang="fr-FR" sz="1600" b="1" dirty="0" err="1">
                <a:latin typeface="Kozuka Mincho Pro L" panose="02020300000000000000" pitchFamily="18" charset="-128"/>
                <a:ea typeface="Kozuka Mincho Pro L" panose="02020300000000000000" pitchFamily="18" charset="-128"/>
              </a:rPr>
              <a:t>usager.ère.s</a:t>
            </a:r>
            <a:r>
              <a:rPr lang="fr-CA" altLang="fr-FR" sz="1600" b="1" dirty="0">
                <a:latin typeface="Kozuka Mincho Pro L" panose="02020300000000000000" pitchFamily="18" charset="-128"/>
                <a:ea typeface="Kozuka Mincho Pro L" panose="02020300000000000000" pitchFamily="18" charset="-128"/>
              </a:rPr>
              <a:t> qui sont sous le seuil de faible revenu</a:t>
            </a:r>
            <a:r>
              <a:rPr lang="fr-CA" altLang="fr-FR" sz="1600" dirty="0">
                <a:latin typeface="Kozuka Mincho Pro L" panose="02020300000000000000" pitchFamily="18" charset="-128"/>
                <a:ea typeface="Kozuka Mincho Pro L" panose="02020300000000000000" pitchFamily="18" charset="-128"/>
              </a:rPr>
              <a:t>. La preuve d’admissibilité exigée est la déclaration d’impôt fédérale du demandeur. </a:t>
            </a:r>
          </a:p>
        </p:txBody>
      </p:sp>
      <p:sp>
        <p:nvSpPr>
          <p:cNvPr id="42" name="Rectangle 41">
            <a:extLst>
              <a:ext uri="{FF2B5EF4-FFF2-40B4-BE49-F238E27FC236}">
                <a16:creationId xmlns:a16="http://schemas.microsoft.com/office/drawing/2014/main" id="{CA522B13-B57F-41B2-9AEE-743F3B32D8DE}"/>
              </a:ext>
            </a:extLst>
          </p:cNvPr>
          <p:cNvSpPr/>
          <p:nvPr/>
        </p:nvSpPr>
        <p:spPr>
          <a:xfrm>
            <a:off x="7103517" y="935636"/>
            <a:ext cx="4493946" cy="1815882"/>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lvl="0" fontAlgn="base">
              <a:spcBef>
                <a:spcPct val="50000"/>
              </a:spcBef>
              <a:spcAft>
                <a:spcPct val="0"/>
              </a:spcAft>
            </a:pP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Toronto</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 Dans le cadre de la stratégie de lutte à la pauvreté, les élus municipaux de Toronto ont majoritairement approuvé un programme de laissez-passer équitable effectif depuis avril 2018. </a:t>
            </a: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Le tarif réduit s’applique aux cartes mensuelles </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(20% de rabais) </a:t>
            </a: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et aux passages simples</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(33% de rabais).</a:t>
            </a:r>
          </a:p>
        </p:txBody>
      </p:sp>
    </p:spTree>
    <p:extLst>
      <p:ext uri="{BB962C8B-B14F-4D97-AF65-F5344CB8AC3E}">
        <p14:creationId xmlns:p14="http://schemas.microsoft.com/office/powerpoint/2010/main" val="76577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arn(inVertical)">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carte&#10;&#10;Description générée automatiquement">
            <a:extLst>
              <a:ext uri="{FF2B5EF4-FFF2-40B4-BE49-F238E27FC236}">
                <a16:creationId xmlns:a16="http://schemas.microsoft.com/office/drawing/2014/main" id="{C3232ABD-A909-403F-A731-4B035C0109D4}"/>
              </a:ext>
            </a:extLst>
          </p:cNvPr>
          <p:cNvPicPr>
            <a:picLocks noChangeAspect="1"/>
          </p:cNvPicPr>
          <p:nvPr/>
        </p:nvPicPr>
        <p:blipFill rotWithShape="1">
          <a:blip r:embed="rId3">
            <a:extLst>
              <a:ext uri="{28A0092B-C50C-407E-A947-70E740481C1C}">
                <a14:useLocalDpi xmlns:a14="http://schemas.microsoft.com/office/drawing/2010/main" val="0"/>
              </a:ext>
            </a:extLst>
          </a:blip>
          <a:srcRect t="4691" b="1653"/>
          <a:stretch/>
        </p:blipFill>
        <p:spPr>
          <a:xfrm>
            <a:off x="1952625" y="458716"/>
            <a:ext cx="6553812" cy="5705206"/>
          </a:xfrm>
          <a:prstGeom prst="rect">
            <a:avLst/>
          </a:prstGeom>
        </p:spPr>
      </p:pic>
      <p:sp>
        <p:nvSpPr>
          <p:cNvPr id="29" name="Rectangle 28">
            <a:extLst>
              <a:ext uri="{FF2B5EF4-FFF2-40B4-BE49-F238E27FC236}">
                <a16:creationId xmlns:a16="http://schemas.microsoft.com/office/drawing/2014/main" id="{7849375D-68C2-4596-9412-B36C80572D60}"/>
              </a:ext>
            </a:extLst>
          </p:cNvPr>
          <p:cNvSpPr/>
          <p:nvPr/>
        </p:nvSpPr>
        <p:spPr>
          <a:xfrm>
            <a:off x="1757711" y="564129"/>
            <a:ext cx="1417376"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MANITOBA</a:t>
            </a:r>
          </a:p>
        </p:txBody>
      </p:sp>
      <p:sp>
        <p:nvSpPr>
          <p:cNvPr id="30" name="Rectangle 29">
            <a:extLst>
              <a:ext uri="{FF2B5EF4-FFF2-40B4-BE49-F238E27FC236}">
                <a16:creationId xmlns:a16="http://schemas.microsoft.com/office/drawing/2014/main" id="{A3AF6280-C0E2-429E-B00C-3C918229DFAA}"/>
              </a:ext>
            </a:extLst>
          </p:cNvPr>
          <p:cNvSpPr/>
          <p:nvPr/>
        </p:nvSpPr>
        <p:spPr>
          <a:xfrm>
            <a:off x="7275052" y="884099"/>
            <a:ext cx="4120882" cy="1754326"/>
          </a:xfrm>
          <a:prstGeom prst="rect">
            <a:avLst/>
          </a:prstGeom>
          <a:ln>
            <a:solidFill>
              <a:schemeClr val="accent6">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b="1" dirty="0">
                <a:latin typeface="Kozuka Mincho Pro L" panose="02020300000000000000" pitchFamily="18" charset="-128"/>
                <a:ea typeface="Kozuka Mincho Pro L" panose="02020300000000000000" pitchFamily="18" charset="-128"/>
              </a:rPr>
              <a:t>Winnipeg</a:t>
            </a:r>
            <a:r>
              <a:rPr lang="fr-CA" altLang="fr-FR" dirty="0">
                <a:latin typeface="Kozuka Mincho Pro L" panose="02020300000000000000" pitchFamily="18" charset="-128"/>
                <a:ea typeface="Kozuka Mincho Pro L" panose="02020300000000000000" pitchFamily="18" charset="-128"/>
              </a:rPr>
              <a:t> : Depuis novembre 2018, la Ville de Winnipeg a adopté un </a:t>
            </a:r>
            <a:r>
              <a:rPr lang="fr-CA" altLang="fr-FR" b="1" dirty="0">
                <a:latin typeface="Kozuka Mincho Pro L" panose="02020300000000000000" pitchFamily="18" charset="-128"/>
                <a:ea typeface="Kozuka Mincho Pro L" panose="02020300000000000000" pitchFamily="18" charset="-128"/>
              </a:rPr>
              <a:t>programme de réduction de 50% sur le laissez-passer mensuel pour adultes ayant de faibles revenus</a:t>
            </a:r>
            <a:r>
              <a:rPr lang="fr-CA" altLang="fr-FR" dirty="0">
                <a:latin typeface="Kozuka Mincho Pro L" panose="02020300000000000000" pitchFamily="18" charset="-128"/>
                <a:ea typeface="Kozuka Mincho Pro L" panose="02020300000000000000" pitchFamily="18" charset="-128"/>
              </a:rPr>
              <a:t>, une économie de 50,05 $ par mois. </a:t>
            </a:r>
          </a:p>
        </p:txBody>
      </p:sp>
    </p:spTree>
    <p:extLst>
      <p:ext uri="{BB962C8B-B14F-4D97-AF65-F5344CB8AC3E}">
        <p14:creationId xmlns:p14="http://schemas.microsoft.com/office/powerpoint/2010/main" val="204297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arte&#10;&#10;Description générée automatiquement">
            <a:extLst>
              <a:ext uri="{FF2B5EF4-FFF2-40B4-BE49-F238E27FC236}">
                <a16:creationId xmlns:a16="http://schemas.microsoft.com/office/drawing/2014/main" id="{30E691F1-BEF7-4273-9A67-48CC931334EC}"/>
              </a:ext>
            </a:extLst>
          </p:cNvPr>
          <p:cNvPicPr>
            <a:picLocks noChangeAspect="1"/>
          </p:cNvPicPr>
          <p:nvPr/>
        </p:nvPicPr>
        <p:blipFill rotWithShape="1">
          <a:blip r:embed="rId3">
            <a:extLst>
              <a:ext uri="{28A0092B-C50C-407E-A947-70E740481C1C}">
                <a14:useLocalDpi xmlns:a14="http://schemas.microsoft.com/office/drawing/2010/main" val="0"/>
              </a:ext>
            </a:extLst>
          </a:blip>
          <a:srcRect t="4691" b="1633"/>
          <a:stretch/>
        </p:blipFill>
        <p:spPr>
          <a:xfrm>
            <a:off x="1952625" y="415373"/>
            <a:ext cx="6584885" cy="5733403"/>
          </a:xfrm>
          <a:prstGeom prst="rect">
            <a:avLst/>
          </a:prstGeom>
        </p:spPr>
      </p:pic>
      <p:sp>
        <p:nvSpPr>
          <p:cNvPr id="22" name="Rectangle 21">
            <a:extLst>
              <a:ext uri="{FF2B5EF4-FFF2-40B4-BE49-F238E27FC236}">
                <a16:creationId xmlns:a16="http://schemas.microsoft.com/office/drawing/2014/main" id="{2C2FEF18-4818-451F-B389-212954692AE2}"/>
              </a:ext>
            </a:extLst>
          </p:cNvPr>
          <p:cNvSpPr/>
          <p:nvPr/>
        </p:nvSpPr>
        <p:spPr>
          <a:xfrm>
            <a:off x="7275052" y="884099"/>
            <a:ext cx="4041697" cy="1477328"/>
          </a:xfrm>
          <a:prstGeom prst="rect">
            <a:avLst/>
          </a:prstGeom>
          <a:ln>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b="1" dirty="0">
                <a:latin typeface="Kozuka Mincho Pro L" panose="02020300000000000000" pitchFamily="18" charset="-128"/>
                <a:ea typeface="Kozuka Mincho Pro L" panose="02020300000000000000" pitchFamily="18" charset="-128"/>
              </a:rPr>
              <a:t>Régina</a:t>
            </a:r>
            <a:r>
              <a:rPr lang="fr-CA" altLang="fr-FR" dirty="0">
                <a:latin typeface="Kozuka Mincho Pro L" panose="02020300000000000000" pitchFamily="18" charset="-128"/>
                <a:ea typeface="Kozuka Mincho Pro L" panose="02020300000000000000" pitchFamily="18" charset="-128"/>
              </a:rPr>
              <a:t> : Depuis 2003, la société de transport Regina Transit émet un titre mensuel à 68 % de rabais pour les prestataires des programmes gouvernementaux.</a:t>
            </a:r>
          </a:p>
        </p:txBody>
      </p:sp>
      <p:sp>
        <p:nvSpPr>
          <p:cNvPr id="31" name="Rectangle 30">
            <a:extLst>
              <a:ext uri="{FF2B5EF4-FFF2-40B4-BE49-F238E27FC236}">
                <a16:creationId xmlns:a16="http://schemas.microsoft.com/office/drawing/2014/main" id="{3D80DC76-2CD8-43DE-98A2-B24325582896}"/>
              </a:ext>
            </a:extLst>
          </p:cNvPr>
          <p:cNvSpPr/>
          <p:nvPr/>
        </p:nvSpPr>
        <p:spPr>
          <a:xfrm>
            <a:off x="1695075" y="583281"/>
            <a:ext cx="2042419"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SASKATCHEWAN</a:t>
            </a:r>
          </a:p>
        </p:txBody>
      </p:sp>
    </p:spTree>
    <p:extLst>
      <p:ext uri="{BB962C8B-B14F-4D97-AF65-F5344CB8AC3E}">
        <p14:creationId xmlns:p14="http://schemas.microsoft.com/office/powerpoint/2010/main" val="133124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carte&#10;&#10;Description générée automatiquement">
            <a:extLst>
              <a:ext uri="{FF2B5EF4-FFF2-40B4-BE49-F238E27FC236}">
                <a16:creationId xmlns:a16="http://schemas.microsoft.com/office/drawing/2014/main" id="{76EFB813-4EB8-4948-9217-F433C3939E35}"/>
              </a:ext>
            </a:extLst>
          </p:cNvPr>
          <p:cNvPicPr>
            <a:picLocks noChangeAspect="1"/>
          </p:cNvPicPr>
          <p:nvPr/>
        </p:nvPicPr>
        <p:blipFill rotWithShape="1">
          <a:blip r:embed="rId3">
            <a:extLst>
              <a:ext uri="{28A0092B-C50C-407E-A947-70E740481C1C}">
                <a14:useLocalDpi xmlns:a14="http://schemas.microsoft.com/office/drawing/2010/main" val="0"/>
              </a:ext>
            </a:extLst>
          </a:blip>
          <a:srcRect t="4692" b="1905"/>
          <a:stretch/>
        </p:blipFill>
        <p:spPr>
          <a:xfrm>
            <a:off x="1952625" y="413885"/>
            <a:ext cx="6584249" cy="5716195"/>
          </a:xfrm>
          <a:prstGeom prst="rect">
            <a:avLst/>
          </a:prstGeom>
        </p:spPr>
      </p:pic>
      <p:sp>
        <p:nvSpPr>
          <p:cNvPr id="29" name="Rectangle 28">
            <a:extLst>
              <a:ext uri="{FF2B5EF4-FFF2-40B4-BE49-F238E27FC236}">
                <a16:creationId xmlns:a16="http://schemas.microsoft.com/office/drawing/2014/main" id="{0A47CC06-936F-453F-8290-A239FA95E20D}"/>
              </a:ext>
            </a:extLst>
          </p:cNvPr>
          <p:cNvSpPr/>
          <p:nvPr/>
        </p:nvSpPr>
        <p:spPr>
          <a:xfrm>
            <a:off x="7275052" y="884099"/>
            <a:ext cx="4120882" cy="1569660"/>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Calgary</a:t>
            </a:r>
            <a:r>
              <a:rPr lang="fr-CA" altLang="fr-FR" sz="1600" dirty="0">
                <a:latin typeface="Kozuka Mincho Pro L" panose="02020300000000000000" pitchFamily="18" charset="-128"/>
                <a:ea typeface="Kozuka Mincho Pro L" panose="02020300000000000000" pitchFamily="18" charset="-128"/>
              </a:rPr>
              <a:t> : À Calgary, </a:t>
            </a:r>
            <a:r>
              <a:rPr lang="fr-CA" altLang="fr-FR" sz="1600" b="1" dirty="0">
                <a:latin typeface="Kozuka Mincho Pro L" panose="02020300000000000000" pitchFamily="18" charset="-128"/>
                <a:ea typeface="Kozuka Mincho Pro L" panose="02020300000000000000" pitchFamily="18" charset="-128"/>
              </a:rPr>
              <a:t>plus le revenu du ménage est faible, plus le tarif est bas</a:t>
            </a:r>
            <a:r>
              <a:rPr lang="fr-CA" altLang="fr-FR" sz="1600" dirty="0">
                <a:latin typeface="Kozuka Mincho Pro L" panose="02020300000000000000" pitchFamily="18" charset="-128"/>
                <a:ea typeface="Kozuka Mincho Pro L" panose="02020300000000000000" pitchFamily="18" charset="-128"/>
              </a:rPr>
              <a:t>. Le titre mensuel ordinaire coûte 101$; il coûte 50,50 $ pour les personnes qui gagnent 22,000$; il coûte seulement 5,05 $ pour ceux qui ne gagnent que 12 000$. </a:t>
            </a:r>
          </a:p>
        </p:txBody>
      </p:sp>
      <p:sp>
        <p:nvSpPr>
          <p:cNvPr id="30" name="Rectangle 29">
            <a:extLst>
              <a:ext uri="{FF2B5EF4-FFF2-40B4-BE49-F238E27FC236}">
                <a16:creationId xmlns:a16="http://schemas.microsoft.com/office/drawing/2014/main" id="{90FB911C-F53F-4B99-8750-62E0A3C5A5A0}"/>
              </a:ext>
            </a:extLst>
          </p:cNvPr>
          <p:cNvSpPr/>
          <p:nvPr/>
        </p:nvSpPr>
        <p:spPr>
          <a:xfrm>
            <a:off x="7275052" y="3145316"/>
            <a:ext cx="4120882" cy="2308324"/>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fr-CA" altLang="fr-FR" sz="1600" b="1" dirty="0">
                <a:latin typeface="Kozuka Mincho Pro L" panose="02020300000000000000" pitchFamily="18" charset="-128"/>
                <a:ea typeface="Kozuka Mincho Pro L" panose="02020300000000000000" pitchFamily="18" charset="-128"/>
              </a:rPr>
              <a:t>Edmonton</a:t>
            </a:r>
            <a:r>
              <a:rPr lang="fr-CA" altLang="fr-FR" sz="1600" dirty="0">
                <a:latin typeface="Kozuka Mincho Pro L" panose="02020300000000000000" pitchFamily="18" charset="-128"/>
                <a:ea typeface="Kozuka Mincho Pro L" panose="02020300000000000000" pitchFamily="18" charset="-128"/>
              </a:rPr>
              <a:t> : Dans la capitale albertaine, les personnes ayant un handicap sévère sont éligibles à un </a:t>
            </a:r>
            <a:r>
              <a:rPr lang="fr-CA" altLang="fr-FR" sz="1600" b="1" dirty="0">
                <a:latin typeface="Kozuka Mincho Pro L" panose="02020300000000000000" pitchFamily="18" charset="-128"/>
                <a:ea typeface="Kozuka Mincho Pro L" panose="02020300000000000000" pitchFamily="18" charset="-128"/>
              </a:rPr>
              <a:t>rabais de 62 % sur le titre mensuel</a:t>
            </a:r>
            <a:r>
              <a:rPr lang="fr-CA" altLang="fr-FR" sz="1600" dirty="0">
                <a:latin typeface="Kozuka Mincho Pro L" panose="02020300000000000000" pitchFamily="18" charset="-128"/>
                <a:ea typeface="Kozuka Mincho Pro L" panose="02020300000000000000" pitchFamily="18" charset="-128"/>
              </a:rPr>
              <a:t>. Les aînées bénéficiant du supplément de revenu garanti du gouvernement fédéral ont accès à une passe annuelle dont le coût représente 5% du prix de 12 passes mensuelles à plein tarif. </a:t>
            </a:r>
          </a:p>
        </p:txBody>
      </p:sp>
      <p:sp>
        <p:nvSpPr>
          <p:cNvPr id="32" name="Rectangle 31">
            <a:extLst>
              <a:ext uri="{FF2B5EF4-FFF2-40B4-BE49-F238E27FC236}">
                <a16:creationId xmlns:a16="http://schemas.microsoft.com/office/drawing/2014/main" id="{40F22368-885D-472A-93EC-E54AA28A8F50}"/>
              </a:ext>
            </a:extLst>
          </p:cNvPr>
          <p:cNvSpPr/>
          <p:nvPr/>
        </p:nvSpPr>
        <p:spPr>
          <a:xfrm>
            <a:off x="2117660" y="583281"/>
            <a:ext cx="1197251" cy="369332"/>
          </a:xfrm>
          <a:prstGeom prst="rect">
            <a:avLst/>
          </a:prstGeom>
        </p:spPr>
        <p:txBody>
          <a:bodyPr wrap="none">
            <a:spAutoFit/>
          </a:bodyPr>
          <a:lstStyle/>
          <a:p>
            <a:pPr lvl="0" algn="just" fontAlgn="base">
              <a:spcBef>
                <a:spcPct val="50000"/>
              </a:spcBef>
              <a:spcAft>
                <a:spcPct val="0"/>
              </a:spcAft>
            </a:pPr>
            <a:r>
              <a:rPr lang="en-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A</a:t>
            </a: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LBERTA</a:t>
            </a:r>
          </a:p>
        </p:txBody>
      </p:sp>
    </p:spTree>
    <p:extLst>
      <p:ext uri="{BB962C8B-B14F-4D97-AF65-F5344CB8AC3E}">
        <p14:creationId xmlns:p14="http://schemas.microsoft.com/office/powerpoint/2010/main" val="220957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Vertical)">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texte, carte&#10;&#10;Description générée automatiquement">
            <a:extLst>
              <a:ext uri="{FF2B5EF4-FFF2-40B4-BE49-F238E27FC236}">
                <a16:creationId xmlns:a16="http://schemas.microsoft.com/office/drawing/2014/main" id="{7C30C5C7-8203-4CC8-9B10-1390C1F94C41}"/>
              </a:ext>
            </a:extLst>
          </p:cNvPr>
          <p:cNvPicPr>
            <a:picLocks noChangeAspect="1"/>
          </p:cNvPicPr>
          <p:nvPr/>
        </p:nvPicPr>
        <p:blipFill rotWithShape="1">
          <a:blip r:embed="rId3">
            <a:extLst>
              <a:ext uri="{28A0092B-C50C-407E-A947-70E740481C1C}">
                <a14:useLocalDpi xmlns:a14="http://schemas.microsoft.com/office/drawing/2010/main" val="0"/>
              </a:ext>
            </a:extLst>
          </a:blip>
          <a:srcRect t="4783" b="1109"/>
          <a:stretch/>
        </p:blipFill>
        <p:spPr>
          <a:xfrm>
            <a:off x="1952625" y="461197"/>
            <a:ext cx="6545424" cy="5737234"/>
          </a:xfrm>
          <a:prstGeom prst="rect">
            <a:avLst/>
          </a:prstGeom>
        </p:spPr>
      </p:pic>
      <p:sp>
        <p:nvSpPr>
          <p:cNvPr id="29" name="Rectangle 28">
            <a:extLst>
              <a:ext uri="{FF2B5EF4-FFF2-40B4-BE49-F238E27FC236}">
                <a16:creationId xmlns:a16="http://schemas.microsoft.com/office/drawing/2014/main" id="{4E8F9FC6-4BC0-49C4-B078-6C9E4AA20018}"/>
              </a:ext>
            </a:extLst>
          </p:cNvPr>
          <p:cNvSpPr/>
          <p:nvPr/>
        </p:nvSpPr>
        <p:spPr>
          <a:xfrm>
            <a:off x="7082180" y="845754"/>
            <a:ext cx="4493946"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fontAlgn="base">
              <a:spcBef>
                <a:spcPct val="50000"/>
              </a:spcBef>
              <a:spcAft>
                <a:spcPct val="0"/>
              </a:spcAft>
            </a:pP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CHAMBLY: </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Richelieu et Carignan ont ouvert la voie en 2012. Ste-Julie, Candiac, La Prairie et Saint-Philippe ont suivi et  offrent depuis 2014 </a:t>
            </a: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l’accès gratuit aux autobus sur leur territoire.</a:t>
            </a:r>
            <a:endPar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endParaRPr>
          </a:p>
        </p:txBody>
      </p:sp>
      <p:sp>
        <p:nvSpPr>
          <p:cNvPr id="7" name="Rectangle 6">
            <a:extLst>
              <a:ext uri="{FF2B5EF4-FFF2-40B4-BE49-F238E27FC236}">
                <a16:creationId xmlns:a16="http://schemas.microsoft.com/office/drawing/2014/main" id="{001BE7B6-5470-4102-80EE-2EC2B9503849}"/>
              </a:ext>
            </a:extLst>
          </p:cNvPr>
          <p:cNvSpPr/>
          <p:nvPr/>
        </p:nvSpPr>
        <p:spPr>
          <a:xfrm>
            <a:off x="1885951" y="564129"/>
            <a:ext cx="1160895" cy="369332"/>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QUÉBEC!</a:t>
            </a:r>
          </a:p>
        </p:txBody>
      </p:sp>
      <p:sp>
        <p:nvSpPr>
          <p:cNvPr id="30" name="Rectangle 29">
            <a:extLst>
              <a:ext uri="{FF2B5EF4-FFF2-40B4-BE49-F238E27FC236}">
                <a16:creationId xmlns:a16="http://schemas.microsoft.com/office/drawing/2014/main" id="{B71C206F-0F80-4202-9222-87FCC7589F46}"/>
              </a:ext>
            </a:extLst>
          </p:cNvPr>
          <p:cNvSpPr/>
          <p:nvPr/>
        </p:nvSpPr>
        <p:spPr>
          <a:xfrm>
            <a:off x="1952625" y="4700141"/>
            <a:ext cx="3870874"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fontAlgn="base">
              <a:spcBef>
                <a:spcPct val="50000"/>
              </a:spcBef>
              <a:spcAft>
                <a:spcPct val="0"/>
              </a:spcAft>
            </a:pP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GATINEAU</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Programme ÉCHO - Offre aux résidents dont le revenu annuel se situe sous le seuil de faible revenu, </a:t>
            </a:r>
            <a:r>
              <a:rPr lang="fr-CA" altLang="fr-FR" sz="1600" b="1"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des tarifs réduits au transport en commun.</a:t>
            </a:r>
            <a:r>
              <a:rPr lang="fr-CA" altLang="fr-FR" sz="1600" dirty="0">
                <a:solidFill>
                  <a:srgbClr val="000000"/>
                </a:solidFill>
                <a:latin typeface="Kozuka Mincho Pro L" panose="02020300000000000000" pitchFamily="18" charset="-128"/>
                <a:ea typeface="Kozuka Mincho Pro L" panose="02020300000000000000" pitchFamily="18" charset="-128"/>
                <a:cs typeface="Arial" panose="020B0604020202020204" pitchFamily="34" charset="0"/>
              </a:rPr>
              <a:t> </a:t>
            </a:r>
          </a:p>
        </p:txBody>
      </p:sp>
      <p:sp>
        <p:nvSpPr>
          <p:cNvPr id="8" name="Rectangle 7">
            <a:extLst>
              <a:ext uri="{FF2B5EF4-FFF2-40B4-BE49-F238E27FC236}">
                <a16:creationId xmlns:a16="http://schemas.microsoft.com/office/drawing/2014/main" id="{E8550213-8E18-4A4D-B580-591A57271D38}"/>
              </a:ext>
            </a:extLst>
          </p:cNvPr>
          <p:cNvSpPr/>
          <p:nvPr/>
        </p:nvSpPr>
        <p:spPr>
          <a:xfrm>
            <a:off x="7375053" y="2307529"/>
            <a:ext cx="4120882" cy="206210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fr-CA" altLang="fr-FR" sz="1600" b="1" dirty="0">
                <a:latin typeface="Kozuka Mincho Pro L" panose="02020300000000000000" pitchFamily="18" charset="-128"/>
                <a:ea typeface="Kozuka Mincho Pro L" panose="02020300000000000000" pitchFamily="18" charset="-128"/>
              </a:rPr>
              <a:t>LÉVIS</a:t>
            </a:r>
            <a:r>
              <a:rPr lang="fr-CA" altLang="fr-FR" sz="1600" dirty="0">
                <a:latin typeface="Kozuka Mincho Pro L" panose="02020300000000000000" pitchFamily="18" charset="-128"/>
                <a:ea typeface="Kozuka Mincho Pro L" panose="02020300000000000000" pitchFamily="18" charset="-128"/>
              </a:rPr>
              <a:t>: La Ville de Lévis mettra en place un projet pilote offrant des </a:t>
            </a:r>
            <a:r>
              <a:rPr lang="fr-CA" altLang="fr-FR" sz="1600" b="1" dirty="0">
                <a:latin typeface="Kozuka Mincho Pro L" panose="02020300000000000000" pitchFamily="18" charset="-128"/>
                <a:ea typeface="Kozuka Mincho Pro L" panose="02020300000000000000" pitchFamily="18" charset="-128"/>
              </a:rPr>
              <a:t>passages à tarif réduit et même gratuits aux personnes à faible revenu</a:t>
            </a:r>
            <a:r>
              <a:rPr lang="fr-CA" altLang="fr-FR" sz="1600" dirty="0">
                <a:latin typeface="Kozuka Mincho Pro L" panose="02020300000000000000" pitchFamily="18" charset="-128"/>
                <a:ea typeface="Kozuka Mincho Pro L" panose="02020300000000000000" pitchFamily="18" charset="-128"/>
              </a:rPr>
              <a:t>! Les personnes admissibles auront droit à deux types de rabais, soit une carte Opus de 4 passages gratuits ou une carte de 12 passages à 16 $ plutôt que 38 $.</a:t>
            </a:r>
          </a:p>
        </p:txBody>
      </p:sp>
    </p:spTree>
    <p:extLst>
      <p:ext uri="{BB962C8B-B14F-4D97-AF65-F5344CB8AC3E}">
        <p14:creationId xmlns:p14="http://schemas.microsoft.com/office/powerpoint/2010/main" val="59179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arn(inVertic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5" name="Group 13">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5"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36" name="Group 21">
            <a:extLst>
              <a:ext uri="{FF2B5EF4-FFF2-40B4-BE49-F238E27FC236}">
                <a16:creationId xmlns:a16="http://schemas.microsoft.com/office/drawing/2014/main" id="{DD65B30C-427F-449E-B039-E288E85D8AF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7" name="Freeform: Shape 29">
            <a:extLst>
              <a:ext uri="{FF2B5EF4-FFF2-40B4-BE49-F238E27FC236}">
                <a16:creationId xmlns:a16="http://schemas.microsoft.com/office/drawing/2014/main" id="{084966D2-3C9B-4F47-8231-1DEC33D3BD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01BE7B6-5470-4102-80EE-2EC2B9503849}"/>
              </a:ext>
            </a:extLst>
          </p:cNvPr>
          <p:cNvSpPr/>
          <p:nvPr/>
        </p:nvSpPr>
        <p:spPr>
          <a:xfrm>
            <a:off x="1722751" y="643719"/>
            <a:ext cx="4451347" cy="784830"/>
          </a:xfrm>
          <a:prstGeom prst="rect">
            <a:avLst/>
          </a:prstGeom>
        </p:spPr>
        <p:txBody>
          <a:bodyPr wrap="none">
            <a:spAutoFit/>
          </a:bodyPr>
          <a:lstStyle/>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Le MTPA et ses alliés hors Montréal / </a:t>
            </a:r>
          </a:p>
          <a:p>
            <a:pPr lvl="0" algn="just" fontAlgn="base">
              <a:spcBef>
                <a:spcPct val="50000"/>
              </a:spcBef>
              <a:spcAft>
                <a:spcPct val="0"/>
              </a:spcAft>
            </a:pP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MTPA and </a:t>
            </a:r>
            <a:r>
              <a:rPr lang="fr-CA" altLang="fr-FR" b="1" dirty="0" err="1">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its</a:t>
            </a: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 allies </a:t>
            </a:r>
            <a:r>
              <a:rPr lang="fr-CA" altLang="fr-FR" b="1" dirty="0" err="1">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outside</a:t>
            </a:r>
            <a:r>
              <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 of </a:t>
            </a:r>
            <a:r>
              <a:rPr lang="fr-CA" altLang="fr-FR" b="1" dirty="0" err="1">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rPr>
              <a:t>Montreal</a:t>
            </a:r>
            <a:endParaRPr lang="fr-CA" altLang="fr-FR" b="1" dirty="0">
              <a:solidFill>
                <a:srgbClr val="000000"/>
              </a:solidFill>
              <a:effectLst>
                <a:outerShdw blurRad="38100" dist="38100" dir="2700000" algn="tl">
                  <a:srgbClr val="000000">
                    <a:alpha val="43137"/>
                  </a:srgbClr>
                </a:outerShdw>
              </a:effectLst>
              <a:latin typeface="Kozuka Mincho Pro L" panose="02020300000000000000" pitchFamily="18" charset="-128"/>
              <a:ea typeface="Kozuka Mincho Pro L" panose="02020300000000000000" pitchFamily="18" charset="-128"/>
              <a:cs typeface="Arial" panose="020B0604020202020204" pitchFamily="34" charset="0"/>
            </a:endParaRPr>
          </a:p>
        </p:txBody>
      </p:sp>
      <p:pic>
        <p:nvPicPr>
          <p:cNvPr id="10" name="Image 9" descr="Une image contenant texte, carte&#10;&#10;Description générée automatiquement">
            <a:extLst>
              <a:ext uri="{FF2B5EF4-FFF2-40B4-BE49-F238E27FC236}">
                <a16:creationId xmlns:a16="http://schemas.microsoft.com/office/drawing/2014/main" id="{AB48FE85-69C7-43AD-87EE-F03721ABC701}"/>
              </a:ext>
            </a:extLst>
          </p:cNvPr>
          <p:cNvPicPr>
            <a:picLocks noChangeAspect="1"/>
          </p:cNvPicPr>
          <p:nvPr/>
        </p:nvPicPr>
        <p:blipFill rotWithShape="1">
          <a:blip r:embed="rId3">
            <a:extLst>
              <a:ext uri="{28A0092B-C50C-407E-A947-70E740481C1C}">
                <a14:useLocalDpi xmlns:a14="http://schemas.microsoft.com/office/drawing/2010/main" val="0"/>
              </a:ext>
            </a:extLst>
          </a:blip>
          <a:srcRect l="11717" r="7933" b="1323"/>
          <a:stretch/>
        </p:blipFill>
        <p:spPr>
          <a:xfrm>
            <a:off x="6317287" y="445109"/>
            <a:ext cx="5232715" cy="5967781"/>
          </a:xfrm>
          <a:prstGeom prst="rect">
            <a:avLst/>
          </a:prstGeom>
        </p:spPr>
      </p:pic>
      <p:pic>
        <p:nvPicPr>
          <p:cNvPr id="31" name="Image 30" descr="Résultat de recherche d'images pour &quot;mépacq&quot;">
            <a:extLst>
              <a:ext uri="{FF2B5EF4-FFF2-40B4-BE49-F238E27FC236}">
                <a16:creationId xmlns:a16="http://schemas.microsoft.com/office/drawing/2014/main" id="{2A2D9A9D-03B8-4C1F-AD53-DD50E2C1DDC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789201" y="1765595"/>
            <a:ext cx="1923541" cy="1143155"/>
          </a:xfrm>
          <a:prstGeom prst="rect">
            <a:avLst/>
          </a:prstGeom>
          <a:noFill/>
          <a:ln>
            <a:noFill/>
          </a:ln>
        </p:spPr>
      </p:pic>
      <p:pic>
        <p:nvPicPr>
          <p:cNvPr id="32" name="Image 31" descr="Aucune description de photo disponible.">
            <a:hlinkClick r:id="rId5"/>
            <a:extLst>
              <a:ext uri="{FF2B5EF4-FFF2-40B4-BE49-F238E27FC236}">
                <a16:creationId xmlns:a16="http://schemas.microsoft.com/office/drawing/2014/main" id="{578F78AD-DF74-4AFF-8E12-65338DEDFEDE}"/>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853391" y="4762807"/>
            <a:ext cx="1208086" cy="1132835"/>
          </a:xfrm>
          <a:prstGeom prst="rect">
            <a:avLst/>
          </a:prstGeom>
          <a:noFill/>
          <a:ln>
            <a:noFill/>
          </a:ln>
        </p:spPr>
      </p:pic>
      <p:pic>
        <p:nvPicPr>
          <p:cNvPr id="33" name="Image 32" descr="Résultat de recherche d'images pour &quot;collectif pour un québec sans pauvreté&quot;">
            <a:extLst>
              <a:ext uri="{FF2B5EF4-FFF2-40B4-BE49-F238E27FC236}">
                <a16:creationId xmlns:a16="http://schemas.microsoft.com/office/drawing/2014/main" id="{146AA80B-1010-4D2F-943C-F9AAEB020CB3}"/>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2685760" y="3014357"/>
            <a:ext cx="2130425" cy="983191"/>
          </a:xfrm>
          <a:prstGeom prst="rect">
            <a:avLst/>
          </a:prstGeom>
          <a:noFill/>
          <a:ln>
            <a:noFill/>
          </a:ln>
        </p:spPr>
      </p:pic>
      <p:pic>
        <p:nvPicPr>
          <p:cNvPr id="34" name="Image 33" descr="Résultat de recherche d'images pour &quot;TRAAQ&quot;">
            <a:extLst>
              <a:ext uri="{FF2B5EF4-FFF2-40B4-BE49-F238E27FC236}">
                <a16:creationId xmlns:a16="http://schemas.microsoft.com/office/drawing/2014/main" id="{023BD74C-84C0-4A7B-8371-8B5BEDB694C3}"/>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7718784" y="2908750"/>
            <a:ext cx="2852789" cy="784831"/>
          </a:xfrm>
          <a:prstGeom prst="rect">
            <a:avLst/>
          </a:prstGeom>
          <a:noFill/>
          <a:ln>
            <a:noFill/>
          </a:ln>
        </p:spPr>
      </p:pic>
      <p:pic>
        <p:nvPicPr>
          <p:cNvPr id="38" name="Image 37" descr="logo">
            <a:extLst>
              <a:ext uri="{FF2B5EF4-FFF2-40B4-BE49-F238E27FC236}">
                <a16:creationId xmlns:a16="http://schemas.microsoft.com/office/drawing/2014/main" id="{8007CBF0-1F7D-40F4-A7AD-0D0890394A29}"/>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7718784" y="3712979"/>
            <a:ext cx="2852789" cy="784831"/>
          </a:xfrm>
          <a:prstGeom prst="rect">
            <a:avLst/>
          </a:prstGeom>
          <a:noFill/>
          <a:ln>
            <a:noFill/>
          </a:ln>
        </p:spPr>
      </p:pic>
      <p:pic>
        <p:nvPicPr>
          <p:cNvPr id="39" name="Image 38" descr="Résultat de recherche d'images pour &quot;trajectoire québec&quot;">
            <a:extLst>
              <a:ext uri="{FF2B5EF4-FFF2-40B4-BE49-F238E27FC236}">
                <a16:creationId xmlns:a16="http://schemas.microsoft.com/office/drawing/2014/main" id="{352FA5AB-6F08-4D10-A9C7-1546AD79FCCC}"/>
              </a:ext>
            </a:extLst>
          </p:cNvPr>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2658102" y="4385070"/>
            <a:ext cx="2241837" cy="1042488"/>
          </a:xfrm>
          <a:prstGeom prst="rect">
            <a:avLst/>
          </a:prstGeom>
          <a:noFill/>
          <a:ln>
            <a:noFill/>
          </a:ln>
        </p:spPr>
      </p:pic>
      <p:pic>
        <p:nvPicPr>
          <p:cNvPr id="40" name="Image 39" descr="Résultat de recherche d'images pour &quot;coalition montérégienne pour la tarification sociale en transport en commun&quot;">
            <a:extLst>
              <a:ext uri="{FF2B5EF4-FFF2-40B4-BE49-F238E27FC236}">
                <a16:creationId xmlns:a16="http://schemas.microsoft.com/office/drawing/2014/main" id="{27D18902-E648-4CF2-8282-9B0A47BA8B0F}"/>
              </a:ext>
            </a:extLst>
          </p:cNvPr>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8279501" y="5238750"/>
            <a:ext cx="2729722" cy="1053464"/>
          </a:xfrm>
          <a:prstGeom prst="rect">
            <a:avLst/>
          </a:prstGeom>
          <a:noFill/>
          <a:ln>
            <a:noFill/>
          </a:ln>
        </p:spPr>
      </p:pic>
      <p:sp>
        <p:nvSpPr>
          <p:cNvPr id="11" name="Rectangle 10">
            <a:extLst>
              <a:ext uri="{FF2B5EF4-FFF2-40B4-BE49-F238E27FC236}">
                <a16:creationId xmlns:a16="http://schemas.microsoft.com/office/drawing/2014/main" id="{A4060B14-73DD-432C-93F8-2DAD38C6918E}"/>
              </a:ext>
            </a:extLst>
          </p:cNvPr>
          <p:cNvSpPr/>
          <p:nvPr/>
        </p:nvSpPr>
        <p:spPr>
          <a:xfrm>
            <a:off x="9230215" y="4396913"/>
            <a:ext cx="2514308" cy="769441"/>
          </a:xfrm>
          <a:prstGeom prst="rect">
            <a:avLst/>
          </a:prstGeom>
          <a:solidFill>
            <a:schemeClr val="bg1"/>
          </a:solidFill>
        </p:spPr>
        <p:txBody>
          <a:bodyPr wrap="square">
            <a:spAutoFit/>
          </a:bodyPr>
          <a:lstStyle/>
          <a:p>
            <a:r>
              <a:rPr lang="fr-CA" sz="1400" dirty="0">
                <a:latin typeface="Kozuka Mincho Pro EL" panose="02020200000000000000" pitchFamily="18" charset="-128"/>
                <a:ea typeface="Kozuka Mincho Pro EL" panose="02020200000000000000" pitchFamily="18" charset="-128"/>
              </a:rPr>
              <a:t>Comité pour l’amélioration du transport collectif Rimouski-Neigette (CATCRN</a:t>
            </a:r>
            <a:r>
              <a:rPr lang="fr-CA" sz="1600" dirty="0">
                <a:latin typeface="Kozuka Mincho Pro EL" panose="02020200000000000000" pitchFamily="18" charset="-128"/>
                <a:ea typeface="Kozuka Mincho Pro EL" panose="02020200000000000000" pitchFamily="18" charset="-128"/>
              </a:rPr>
              <a:t>)</a:t>
            </a:r>
          </a:p>
        </p:txBody>
      </p:sp>
    </p:spTree>
    <p:extLst>
      <p:ext uri="{BB962C8B-B14F-4D97-AF65-F5344CB8AC3E}">
        <p14:creationId xmlns:p14="http://schemas.microsoft.com/office/powerpoint/2010/main" val="74190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down)">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6AD30037-67ED-4367-9BE0-45787510BF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61D2C13E-F0C9-4BAB-BC65-995619C5B345}"/>
              </a:ext>
            </a:extLst>
          </p:cNvPr>
          <p:cNvPicPr>
            <a:picLocks noChangeAspect="1"/>
          </p:cNvPicPr>
          <p:nvPr/>
        </p:nvPicPr>
        <p:blipFill rotWithShape="1">
          <a:blip r:embed="rId3">
            <a:extLst>
              <a:ext uri="{28A0092B-C50C-407E-A947-70E740481C1C}">
                <a14:useLocalDpi xmlns:a14="http://schemas.microsoft.com/office/drawing/2010/main" val="0"/>
              </a:ext>
            </a:extLst>
          </a:blip>
          <a:srcRect r="15553"/>
          <a:stretch/>
        </p:blipFill>
        <p:spPr>
          <a:xfrm>
            <a:off x="6892924" y="10"/>
            <a:ext cx="5299077" cy="6857990"/>
          </a:xfrm>
          <a:custGeom>
            <a:avLst/>
            <a:gdLst>
              <a:gd name="connsiteX0" fmla="*/ 836871 w 5299077"/>
              <a:gd name="connsiteY0" fmla="*/ 0 h 6858000"/>
              <a:gd name="connsiteX1" fmla="*/ 5299077 w 5299077"/>
              <a:gd name="connsiteY1" fmla="*/ 0 h 6858000"/>
              <a:gd name="connsiteX2" fmla="*/ 5299077 w 5299077"/>
              <a:gd name="connsiteY2" fmla="*/ 6858000 h 6858000"/>
              <a:gd name="connsiteX3" fmla="*/ 1911312 w 5299077"/>
              <a:gd name="connsiteY3" fmla="*/ 6858000 h 6858000"/>
              <a:gd name="connsiteX4" fmla="*/ 0 w 5299077"/>
              <a:gd name="connsiteY4" fmla="*/ 5333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59" name="Group 58">
            <a:extLst>
              <a:ext uri="{FF2B5EF4-FFF2-40B4-BE49-F238E27FC236}">
                <a16:creationId xmlns:a16="http://schemas.microsoft.com/office/drawing/2014/main" id="{50841A4E-5BC1-44B4-83CF-D524E8AEAD6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60"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1"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2"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3"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4"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5"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Rectangle 2">
            <a:extLst>
              <a:ext uri="{FF2B5EF4-FFF2-40B4-BE49-F238E27FC236}">
                <a16:creationId xmlns:a16="http://schemas.microsoft.com/office/drawing/2014/main" id="{575D2EFE-3F60-4820-B3F5-674F92752D08}"/>
              </a:ext>
            </a:extLst>
          </p:cNvPr>
          <p:cNvSpPr/>
          <p:nvPr/>
        </p:nvSpPr>
        <p:spPr>
          <a:xfrm>
            <a:off x="294247" y="1118895"/>
            <a:ext cx="5878218" cy="4620209"/>
          </a:xfrm>
          <a:prstGeom prst="rect">
            <a:avLst/>
          </a:prstGeom>
        </p:spPr>
        <p:txBody>
          <a:bodyPr vert="horz" lIns="91440" tIns="45720" rIns="91440" bIns="45720" rtlCol="0" anchor="ctr">
            <a:noAutofit/>
          </a:bodyPr>
          <a:lstStyle/>
          <a:p>
            <a:pPr algn="ctr" defTabSz="457200">
              <a:spcBef>
                <a:spcPct val="20000"/>
              </a:spcBef>
              <a:spcAft>
                <a:spcPts val="600"/>
              </a:spcAft>
              <a:buClr>
                <a:schemeClr val="accent1">
                  <a:lumMod val="75000"/>
                </a:schemeClr>
              </a:buClr>
              <a:buSzPct val="145000"/>
            </a:pPr>
            <a:r>
              <a:rPr lang="en-US" sz="4000" dirty="0" err="1">
                <a:latin typeface="Kozuka Mincho Pro H" panose="02020A00000000000000" pitchFamily="18" charset="-128"/>
                <a:ea typeface="Kozuka Mincho Pro H" panose="02020A00000000000000" pitchFamily="18" charset="-128"/>
              </a:rPr>
              <a:t>Pourquoi</a:t>
            </a:r>
            <a:r>
              <a:rPr lang="en-US" sz="4000" dirty="0">
                <a:latin typeface="Kozuka Mincho Pro H" panose="02020A00000000000000" pitchFamily="18" charset="-128"/>
                <a:ea typeface="Kozuka Mincho Pro H" panose="02020A00000000000000" pitchFamily="18" charset="-128"/>
              </a:rPr>
              <a:t> le </a:t>
            </a:r>
            <a:r>
              <a:rPr lang="en-US" sz="4000" dirty="0" err="1">
                <a:latin typeface="Kozuka Mincho Pro H" panose="02020A00000000000000" pitchFamily="18" charset="-128"/>
                <a:ea typeface="Kozuka Mincho Pro H" panose="02020A00000000000000" pitchFamily="18" charset="-128"/>
              </a:rPr>
              <a:t>coût</a:t>
            </a:r>
            <a:r>
              <a:rPr lang="en-US" sz="4000" dirty="0">
                <a:latin typeface="Kozuka Mincho Pro H" panose="02020A00000000000000" pitchFamily="18" charset="-128"/>
                <a:ea typeface="Kozuka Mincho Pro H" panose="02020A00000000000000" pitchFamily="18" charset="-128"/>
              </a:rPr>
              <a:t> du transport en </a:t>
            </a:r>
            <a:r>
              <a:rPr lang="en-US" sz="4000" dirty="0" err="1">
                <a:latin typeface="Kozuka Mincho Pro H" panose="02020A00000000000000" pitchFamily="18" charset="-128"/>
                <a:ea typeface="Kozuka Mincho Pro H" panose="02020A00000000000000" pitchFamily="18" charset="-128"/>
              </a:rPr>
              <a:t>commun</a:t>
            </a:r>
            <a:r>
              <a:rPr lang="en-US" sz="4000" dirty="0">
                <a:latin typeface="Kozuka Mincho Pro H" panose="02020A00000000000000" pitchFamily="18" charset="-128"/>
                <a:ea typeface="Kozuka Mincho Pro H" panose="02020A00000000000000" pitchFamily="18" charset="-128"/>
              </a:rPr>
              <a:t> </a:t>
            </a:r>
            <a:r>
              <a:rPr lang="en-US" sz="4000" dirty="0" err="1">
                <a:latin typeface="Kozuka Mincho Pro H" panose="02020A00000000000000" pitchFamily="18" charset="-128"/>
                <a:ea typeface="Kozuka Mincho Pro H" panose="02020A00000000000000" pitchFamily="18" charset="-128"/>
              </a:rPr>
              <a:t>est</a:t>
            </a:r>
            <a:r>
              <a:rPr lang="en-US" sz="4000" dirty="0">
                <a:latin typeface="Kozuka Mincho Pro H" panose="02020A00000000000000" pitchFamily="18" charset="-128"/>
                <a:ea typeface="Kozuka Mincho Pro H" panose="02020A00000000000000" pitchFamily="18" charset="-128"/>
              </a:rPr>
              <a:t> </a:t>
            </a:r>
            <a:r>
              <a:rPr lang="en-US" sz="4000" dirty="0" err="1">
                <a:latin typeface="Kozuka Mincho Pro H" panose="02020A00000000000000" pitchFamily="18" charset="-128"/>
                <a:ea typeface="Kozuka Mincho Pro H" panose="02020A00000000000000" pitchFamily="18" charset="-128"/>
              </a:rPr>
              <a:t>devenu</a:t>
            </a:r>
            <a:r>
              <a:rPr lang="en-US" sz="4000" dirty="0">
                <a:latin typeface="Kozuka Mincho Pro H" panose="02020A00000000000000" pitchFamily="18" charset="-128"/>
                <a:ea typeface="Kozuka Mincho Pro H" panose="02020A00000000000000" pitchFamily="18" charset="-128"/>
              </a:rPr>
              <a:t> un </a:t>
            </a:r>
            <a:r>
              <a:rPr lang="en-US" sz="4000" dirty="0" err="1">
                <a:latin typeface="Kozuka Mincho Pro H" panose="02020A00000000000000" pitchFamily="18" charset="-128"/>
                <a:ea typeface="Kozuka Mincho Pro H" panose="02020A00000000000000" pitchFamily="18" charset="-128"/>
              </a:rPr>
              <a:t>tel</a:t>
            </a:r>
            <a:r>
              <a:rPr lang="en-US" sz="4000" dirty="0">
                <a:latin typeface="Kozuka Mincho Pro H" panose="02020A00000000000000" pitchFamily="18" charset="-128"/>
                <a:ea typeface="Kozuka Mincho Pro H" panose="02020A00000000000000" pitchFamily="18" charset="-128"/>
              </a:rPr>
              <a:t> </a:t>
            </a:r>
            <a:r>
              <a:rPr lang="en-US" sz="4000" dirty="0" err="1">
                <a:latin typeface="Kozuka Mincho Pro H" panose="02020A00000000000000" pitchFamily="18" charset="-128"/>
                <a:ea typeface="Kozuka Mincho Pro H" panose="02020A00000000000000" pitchFamily="18" charset="-128"/>
              </a:rPr>
              <a:t>problème</a:t>
            </a:r>
            <a:r>
              <a:rPr lang="en-US" sz="4000" dirty="0">
                <a:latin typeface="Kozuka Mincho Pro H" panose="02020A00000000000000" pitchFamily="18" charset="-128"/>
                <a:ea typeface="Kozuka Mincho Pro H" panose="02020A00000000000000" pitchFamily="18" charset="-128"/>
              </a:rPr>
              <a:t>?</a:t>
            </a:r>
          </a:p>
          <a:p>
            <a:pPr algn="ctr" defTabSz="457200">
              <a:spcBef>
                <a:spcPct val="20000"/>
              </a:spcBef>
              <a:spcAft>
                <a:spcPts val="600"/>
              </a:spcAft>
              <a:buClr>
                <a:schemeClr val="accent1">
                  <a:lumMod val="75000"/>
                </a:schemeClr>
              </a:buClr>
              <a:buSzPct val="145000"/>
              <a:buFont typeface="Arial"/>
              <a:buChar char="•"/>
            </a:pPr>
            <a:endParaRPr lang="en-US" sz="4000" dirty="0">
              <a:latin typeface="Kozuka Mincho Pro H" panose="02020A00000000000000" pitchFamily="18" charset="-128"/>
              <a:ea typeface="Kozuka Mincho Pro H" panose="02020A00000000000000" pitchFamily="18" charset="-128"/>
            </a:endParaRPr>
          </a:p>
          <a:p>
            <a:pPr algn="ctr" defTabSz="457200">
              <a:spcBef>
                <a:spcPct val="20000"/>
              </a:spcBef>
              <a:spcAft>
                <a:spcPts val="600"/>
              </a:spcAft>
              <a:buClr>
                <a:schemeClr val="accent1">
                  <a:lumMod val="75000"/>
                </a:schemeClr>
              </a:buClr>
              <a:buSzPct val="145000"/>
            </a:pPr>
            <a:r>
              <a:rPr lang="en-US" sz="4000" dirty="0">
                <a:latin typeface="Kozuka Mincho Pro H" panose="02020A00000000000000" pitchFamily="18" charset="-128"/>
                <a:ea typeface="Kozuka Mincho Pro H" panose="02020A00000000000000" pitchFamily="18" charset="-128"/>
              </a:rPr>
              <a:t>Why has the</a:t>
            </a:r>
          </a:p>
          <a:p>
            <a:pPr algn="ctr" defTabSz="457200">
              <a:spcBef>
                <a:spcPct val="20000"/>
              </a:spcBef>
              <a:spcAft>
                <a:spcPts val="600"/>
              </a:spcAft>
              <a:buClr>
                <a:schemeClr val="accent1">
                  <a:lumMod val="75000"/>
                </a:schemeClr>
              </a:buClr>
              <a:buSzPct val="145000"/>
            </a:pPr>
            <a:r>
              <a:rPr lang="en-US" sz="4000" dirty="0">
                <a:latin typeface="Kozuka Mincho Pro H" panose="02020A00000000000000" pitchFamily="18" charset="-128"/>
                <a:ea typeface="Kozuka Mincho Pro H" panose="02020A00000000000000" pitchFamily="18" charset="-128"/>
              </a:rPr>
              <a:t>cost of public transit</a:t>
            </a:r>
          </a:p>
          <a:p>
            <a:pPr algn="ctr" defTabSz="457200">
              <a:spcBef>
                <a:spcPct val="20000"/>
              </a:spcBef>
              <a:spcAft>
                <a:spcPts val="600"/>
              </a:spcAft>
              <a:buClr>
                <a:schemeClr val="accent1">
                  <a:lumMod val="75000"/>
                </a:schemeClr>
              </a:buClr>
              <a:buSzPct val="145000"/>
            </a:pPr>
            <a:r>
              <a:rPr lang="en-US" sz="4000" dirty="0">
                <a:latin typeface="Kozuka Mincho Pro H" panose="02020A00000000000000" pitchFamily="18" charset="-128"/>
                <a:ea typeface="Kozuka Mincho Pro H" panose="02020A00000000000000" pitchFamily="18" charset="-128"/>
              </a:rPr>
              <a:t>become such a problem?</a:t>
            </a:r>
          </a:p>
        </p:txBody>
      </p:sp>
    </p:spTree>
    <p:extLst>
      <p:ext uri="{BB962C8B-B14F-4D97-AF65-F5344CB8AC3E}">
        <p14:creationId xmlns:p14="http://schemas.microsoft.com/office/powerpoint/2010/main" val="3680465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27" y="695587"/>
            <a:ext cx="12108873" cy="1145289"/>
          </a:xfrm>
        </p:spPr>
        <p:txBody>
          <a:bodyPr>
            <a:normAutofit fontScale="90000"/>
          </a:bodyPr>
          <a:lstStyle/>
          <a:p>
            <a:r>
              <a:rPr lang="en-CA" b="1" dirty="0">
                <a:latin typeface="Kozuka Mincho Pro EL" panose="02020200000000000000" pitchFamily="18" charset="-128"/>
                <a:ea typeface="Kozuka Mincho Pro EL" panose="02020200000000000000" pitchFamily="18" charset="-128"/>
              </a:rPr>
              <a:t>TROIS choses </a:t>
            </a:r>
            <a:r>
              <a:rPr lang="en-CA" b="1" dirty="0" err="1">
                <a:latin typeface="Kozuka Mincho Pro EL" panose="02020200000000000000" pitchFamily="18" charset="-128"/>
                <a:ea typeface="Kozuka Mincho Pro EL" panose="02020200000000000000" pitchFamily="18" charset="-128"/>
              </a:rPr>
              <a:t>ont</a:t>
            </a:r>
            <a:r>
              <a:rPr lang="en-CA" b="1" dirty="0">
                <a:latin typeface="Kozuka Mincho Pro EL" panose="02020200000000000000" pitchFamily="18" charset="-128"/>
                <a:ea typeface="Kozuka Mincho Pro EL" panose="02020200000000000000" pitchFamily="18" charset="-128"/>
              </a:rPr>
              <a:t> </a:t>
            </a:r>
            <a:r>
              <a:rPr lang="en-CA" b="1" dirty="0" err="1">
                <a:latin typeface="Kozuka Mincho Pro EL" panose="02020200000000000000" pitchFamily="18" charset="-128"/>
                <a:ea typeface="Kozuka Mincho Pro EL" panose="02020200000000000000" pitchFamily="18" charset="-128"/>
              </a:rPr>
              <a:t>changé</a:t>
            </a:r>
            <a:r>
              <a:rPr lang="en-CA" b="1" dirty="0">
                <a:latin typeface="Kozuka Mincho Pro EL" panose="02020200000000000000" pitchFamily="18" charset="-128"/>
                <a:ea typeface="Kozuka Mincho Pro EL" panose="02020200000000000000" pitchFamily="18" charset="-128"/>
              </a:rPr>
              <a:t> </a:t>
            </a:r>
            <a:r>
              <a:rPr lang="en-CA" b="1" dirty="0" err="1">
                <a:latin typeface="Kozuka Mincho Pro EL" panose="02020200000000000000" pitchFamily="18" charset="-128"/>
                <a:ea typeface="Kozuka Mincho Pro EL" panose="02020200000000000000" pitchFamily="18" charset="-128"/>
              </a:rPr>
              <a:t>depuis</a:t>
            </a:r>
            <a:r>
              <a:rPr lang="en-CA" b="1" dirty="0">
                <a:latin typeface="Kozuka Mincho Pro EL" panose="02020200000000000000" pitchFamily="18" charset="-128"/>
                <a:ea typeface="Kozuka Mincho Pro EL" panose="02020200000000000000" pitchFamily="18" charset="-128"/>
              </a:rPr>
              <a:t> les </a:t>
            </a:r>
            <a:r>
              <a:rPr lang="en-CA" b="1" dirty="0" err="1">
                <a:latin typeface="Kozuka Mincho Pro EL" panose="02020200000000000000" pitchFamily="18" charset="-128"/>
                <a:ea typeface="Kozuka Mincho Pro EL" panose="02020200000000000000" pitchFamily="18" charset="-128"/>
              </a:rPr>
              <a:t>années</a:t>
            </a:r>
            <a:r>
              <a:rPr lang="en-CA" b="1" dirty="0">
                <a:latin typeface="Kozuka Mincho Pro EL" panose="02020200000000000000" pitchFamily="18" charset="-128"/>
                <a:ea typeface="Kozuka Mincho Pro EL" panose="02020200000000000000" pitchFamily="18" charset="-128"/>
              </a:rPr>
              <a:t> 70:             THREE things have changed since the 70’s:</a:t>
            </a:r>
            <a:r>
              <a:rPr lang="fr-CA" sz="1800" dirty="0">
                <a:latin typeface="Times New Roman" panose="02020603050405020304" pitchFamily="18" charset="0"/>
                <a:ea typeface="Times New Roman" panose="02020603050405020304" pitchFamily="18" charset="0"/>
              </a:rPr>
              <a:t/>
            </a:r>
            <a:br>
              <a:rPr lang="fr-CA" sz="1800" dirty="0">
                <a:latin typeface="Times New Roman" panose="02020603050405020304" pitchFamily="18" charset="0"/>
                <a:ea typeface="Times New Roman" panose="02020603050405020304" pitchFamily="18" charset="0"/>
              </a:rPr>
            </a:br>
            <a:r>
              <a:rPr lang="fr-CA" sz="3200" dirty="0">
                <a:latin typeface="Times New Roman" panose="02020603050405020304" pitchFamily="18" charset="0"/>
                <a:ea typeface="Calibri" panose="020F0502020204030204" pitchFamily="34" charset="0"/>
                <a:cs typeface="Times New Roman" panose="02020603050405020304" pitchFamily="18" charset="0"/>
              </a:rPr>
              <a:t/>
            </a:r>
            <a:br>
              <a:rPr lang="fr-CA" sz="3200" dirty="0">
                <a:latin typeface="Times New Roman" panose="02020603050405020304" pitchFamily="18" charset="0"/>
                <a:ea typeface="Calibri" panose="020F0502020204030204" pitchFamily="34" charset="0"/>
                <a:cs typeface="Times New Roman" panose="02020603050405020304" pitchFamily="18" charset="0"/>
              </a:rPr>
            </a:br>
            <a:endParaRPr lang="fr-CA"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90C3D889-78C8-44BB-92FC-4BB2ED4B5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 t="-46" r="-32" b="-46"/>
          <a:stretch>
            <a:fillRect/>
          </a:stretch>
        </p:blipFill>
        <p:spPr bwMode="auto">
          <a:xfrm>
            <a:off x="1280590" y="2493430"/>
            <a:ext cx="1562100" cy="1085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Signe Plus 6">
            <a:extLst>
              <a:ext uri="{FF2B5EF4-FFF2-40B4-BE49-F238E27FC236}">
                <a16:creationId xmlns:a16="http://schemas.microsoft.com/office/drawing/2014/main" id="{9484B48B-D6AD-4D52-BCDB-522925FD4F02}"/>
              </a:ext>
            </a:extLst>
          </p:cNvPr>
          <p:cNvSpPr/>
          <p:nvPr/>
        </p:nvSpPr>
        <p:spPr>
          <a:xfrm>
            <a:off x="3596007" y="2727321"/>
            <a:ext cx="677333" cy="618067"/>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dirty="0"/>
          </a:p>
        </p:txBody>
      </p:sp>
      <p:sp>
        <p:nvSpPr>
          <p:cNvPr id="8" name="ZoneTexte 7">
            <a:extLst>
              <a:ext uri="{FF2B5EF4-FFF2-40B4-BE49-F238E27FC236}">
                <a16:creationId xmlns:a16="http://schemas.microsoft.com/office/drawing/2014/main" id="{9515BAF8-C2BE-442D-B773-C7A0AFC9062C}"/>
              </a:ext>
            </a:extLst>
          </p:cNvPr>
          <p:cNvSpPr txBox="1"/>
          <p:nvPr/>
        </p:nvSpPr>
        <p:spPr>
          <a:xfrm>
            <a:off x="2862675" y="2682411"/>
            <a:ext cx="677333" cy="707886"/>
          </a:xfrm>
          <a:prstGeom prst="rect">
            <a:avLst/>
          </a:prstGeom>
          <a:noFill/>
        </p:spPr>
        <p:txBody>
          <a:bodyPr wrap="square" rtlCol="0">
            <a:spAutoFit/>
          </a:bodyPr>
          <a:lstStyle/>
          <a:p>
            <a:r>
              <a:rPr lang="en-CA" sz="4000" b="1" dirty="0">
                <a:latin typeface="Kozuka Mincho Pro EL" panose="02020200000000000000" pitchFamily="18" charset="-128"/>
                <a:ea typeface="Kozuka Mincho Pro EL" panose="02020200000000000000" pitchFamily="18" charset="-128"/>
              </a:rPr>
              <a:t>$</a:t>
            </a:r>
            <a:endParaRPr lang="fr-CA" sz="4000" b="1" dirty="0">
              <a:latin typeface="Kozuka Mincho Pro EL" panose="02020200000000000000" pitchFamily="18" charset="-128"/>
              <a:ea typeface="Kozuka Mincho Pro EL" panose="02020200000000000000" pitchFamily="18" charset="-128"/>
            </a:endParaRPr>
          </a:p>
        </p:txBody>
      </p:sp>
      <p:sp>
        <p:nvSpPr>
          <p:cNvPr id="9" name="Flèche : bas 8">
            <a:extLst>
              <a:ext uri="{FF2B5EF4-FFF2-40B4-BE49-F238E27FC236}">
                <a16:creationId xmlns:a16="http://schemas.microsoft.com/office/drawing/2014/main" id="{AAEF6803-259A-483E-8460-93431B3D1ADD}"/>
              </a:ext>
            </a:extLst>
          </p:cNvPr>
          <p:cNvSpPr/>
          <p:nvPr/>
        </p:nvSpPr>
        <p:spPr>
          <a:xfrm rot="10800000">
            <a:off x="664327" y="2411227"/>
            <a:ext cx="449770" cy="114528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pic>
        <p:nvPicPr>
          <p:cNvPr id="1027" name="Picture 3">
            <a:extLst>
              <a:ext uri="{FF2B5EF4-FFF2-40B4-BE49-F238E27FC236}">
                <a16:creationId xmlns:a16="http://schemas.microsoft.com/office/drawing/2014/main" id="{4D19AC23-022F-42E3-AD44-0F42098F2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928" y="2625558"/>
            <a:ext cx="971550" cy="971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DBF9202E-7D73-4687-9786-BF02186A6CF7}"/>
              </a:ext>
            </a:extLst>
          </p:cNvPr>
          <p:cNvSpPr/>
          <p:nvPr/>
        </p:nvSpPr>
        <p:spPr>
          <a:xfrm>
            <a:off x="5187682" y="2782669"/>
            <a:ext cx="1782860" cy="584775"/>
          </a:xfrm>
          <a:prstGeom prst="rect">
            <a:avLst/>
          </a:prstGeom>
        </p:spPr>
        <p:txBody>
          <a:bodyPr wrap="none">
            <a:spAutoFit/>
          </a:bodyPr>
          <a:lstStyle/>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Besoin d’utiliser</a:t>
            </a:r>
          </a:p>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a:t>
            </a:r>
            <a:r>
              <a:rPr lang="fr-CA" sz="1600" b="1" dirty="0" err="1">
                <a:latin typeface="Kozuka Mincho Pro EL" panose="02020200000000000000" pitchFamily="18" charset="-128"/>
                <a:ea typeface="Kozuka Mincho Pro EL" panose="02020200000000000000" pitchFamily="18" charset="-128"/>
                <a:cs typeface="Times New Roman" panose="02020603050405020304" pitchFamily="18" charset="0"/>
              </a:rPr>
              <a:t>necessity</a:t>
            </a: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a:t>
            </a:r>
            <a:endParaRPr lang="fr-CA" sz="1600" dirty="0">
              <a:effectLst/>
              <a:latin typeface="Kozuka Mincho Pro EL" panose="02020200000000000000" pitchFamily="18" charset="-128"/>
              <a:ea typeface="Kozuka Mincho Pro EL" panose="02020200000000000000" pitchFamily="18" charset="-128"/>
            </a:endParaRPr>
          </a:p>
        </p:txBody>
      </p:sp>
      <p:sp>
        <p:nvSpPr>
          <p:cNvPr id="16" name="Flèche : bas 15">
            <a:extLst>
              <a:ext uri="{FF2B5EF4-FFF2-40B4-BE49-F238E27FC236}">
                <a16:creationId xmlns:a16="http://schemas.microsoft.com/office/drawing/2014/main" id="{BF03277A-CE2B-4D28-964D-E91F09A61AE4}"/>
              </a:ext>
            </a:extLst>
          </p:cNvPr>
          <p:cNvSpPr/>
          <p:nvPr/>
        </p:nvSpPr>
        <p:spPr>
          <a:xfrm rot="10800000">
            <a:off x="4675526" y="2428565"/>
            <a:ext cx="449770" cy="114528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11" name="Est égal à 10">
            <a:extLst>
              <a:ext uri="{FF2B5EF4-FFF2-40B4-BE49-F238E27FC236}">
                <a16:creationId xmlns:a16="http://schemas.microsoft.com/office/drawing/2014/main" id="{D2A4CD9A-9D54-41A0-8FF0-8A73C3EE27DE}"/>
              </a:ext>
            </a:extLst>
          </p:cNvPr>
          <p:cNvSpPr/>
          <p:nvPr/>
        </p:nvSpPr>
        <p:spPr>
          <a:xfrm>
            <a:off x="3548580" y="5123676"/>
            <a:ext cx="772185" cy="707886"/>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a:solidFill>
                <a:schemeClr val="tx1"/>
              </a:solidFill>
            </a:endParaRPr>
          </a:p>
        </p:txBody>
      </p:sp>
      <p:sp>
        <p:nvSpPr>
          <p:cNvPr id="12" name="Rectangle 11">
            <a:extLst>
              <a:ext uri="{FF2B5EF4-FFF2-40B4-BE49-F238E27FC236}">
                <a16:creationId xmlns:a16="http://schemas.microsoft.com/office/drawing/2014/main" id="{F9958A74-CEA7-4B97-9778-5E445C2B08AF}"/>
              </a:ext>
            </a:extLst>
          </p:cNvPr>
          <p:cNvSpPr/>
          <p:nvPr/>
        </p:nvSpPr>
        <p:spPr>
          <a:xfrm>
            <a:off x="4675527" y="4916809"/>
            <a:ext cx="4067258" cy="954107"/>
          </a:xfrm>
          <a:prstGeom prst="rect">
            <a:avLst/>
          </a:prstGeom>
        </p:spPr>
        <p:txBody>
          <a:bodyPr wrap="square">
            <a:spAutoFit/>
          </a:bodyPr>
          <a:lstStyle/>
          <a:p>
            <a:pPr>
              <a:spcAft>
                <a:spcPts val="0"/>
              </a:spcAft>
            </a:pPr>
            <a:r>
              <a:rPr lang="fr-CA" sz="2800" b="1" dirty="0">
                <a:latin typeface="Kozuka Mincho Pro EL" panose="02020200000000000000" pitchFamily="18" charset="-128"/>
                <a:ea typeface="Kozuka Mincho Pro EL" panose="02020200000000000000" pitchFamily="18" charset="-128"/>
              </a:rPr>
              <a:t> </a:t>
            </a:r>
            <a:r>
              <a:rPr lang="fr-FR" sz="2800" b="1" dirty="0">
                <a:latin typeface="Kozuka Mincho Pro EL" panose="02020200000000000000" pitchFamily="18" charset="-128"/>
                <a:ea typeface="Kozuka Mincho Pro EL" panose="02020200000000000000" pitchFamily="18" charset="-128"/>
              </a:rPr>
              <a:t>Moins d’$ vos poches</a:t>
            </a:r>
          </a:p>
          <a:p>
            <a:pPr>
              <a:spcAft>
                <a:spcPts val="0"/>
              </a:spcAft>
            </a:pPr>
            <a:r>
              <a:rPr lang="fr-FR" sz="2800" b="1" dirty="0">
                <a:effectLst/>
                <a:latin typeface="Kozuka Mincho Pro EL" panose="02020200000000000000" pitchFamily="18" charset="-128"/>
                <a:ea typeface="Kozuka Mincho Pro EL" panose="02020200000000000000" pitchFamily="18" charset="-128"/>
              </a:rPr>
              <a:t>(</a:t>
            </a:r>
            <a:r>
              <a:rPr lang="fr-FR" sz="2800" b="1" dirty="0" err="1">
                <a:effectLst/>
                <a:latin typeface="Kozuka Mincho Pro EL" panose="02020200000000000000" pitchFamily="18" charset="-128"/>
                <a:ea typeface="Kozuka Mincho Pro EL" panose="02020200000000000000" pitchFamily="18" charset="-128"/>
              </a:rPr>
              <a:t>less</a:t>
            </a:r>
            <a:r>
              <a:rPr lang="fr-FR" sz="2800" b="1" dirty="0">
                <a:effectLst/>
                <a:latin typeface="Kozuka Mincho Pro EL" panose="02020200000000000000" pitchFamily="18" charset="-128"/>
                <a:ea typeface="Kozuka Mincho Pro EL" panose="02020200000000000000" pitchFamily="18" charset="-128"/>
              </a:rPr>
              <a:t> $ </a:t>
            </a:r>
            <a:r>
              <a:rPr lang="fr-FR" sz="2800" b="1" dirty="0" err="1">
                <a:effectLst/>
                <a:latin typeface="Kozuka Mincho Pro EL" panose="02020200000000000000" pitchFamily="18" charset="-128"/>
                <a:ea typeface="Kozuka Mincho Pro EL" panose="02020200000000000000" pitchFamily="18" charset="-128"/>
              </a:rPr>
              <a:t>avai</a:t>
            </a:r>
            <a:r>
              <a:rPr lang="fr-FR" sz="2800" b="1" dirty="0" err="1">
                <a:latin typeface="Kozuka Mincho Pro EL" panose="02020200000000000000" pitchFamily="18" charset="-128"/>
                <a:ea typeface="Kozuka Mincho Pro EL" panose="02020200000000000000" pitchFamily="18" charset="-128"/>
              </a:rPr>
              <a:t>lable</a:t>
            </a:r>
            <a:r>
              <a:rPr lang="fr-FR" sz="2800" b="1" dirty="0">
                <a:latin typeface="Kozuka Mincho Pro EL" panose="02020200000000000000" pitchFamily="18" charset="-128"/>
                <a:ea typeface="Kozuka Mincho Pro EL" panose="02020200000000000000" pitchFamily="18" charset="-128"/>
              </a:rPr>
              <a:t>)</a:t>
            </a:r>
            <a:endParaRPr lang="fr-CA" sz="2800" dirty="0">
              <a:effectLst/>
              <a:latin typeface="Kozuka Mincho Pro EL" panose="02020200000000000000" pitchFamily="18" charset="-128"/>
              <a:ea typeface="Kozuka Mincho Pro EL" panose="02020200000000000000" pitchFamily="18" charset="-128"/>
            </a:endParaRPr>
          </a:p>
        </p:txBody>
      </p:sp>
      <p:sp>
        <p:nvSpPr>
          <p:cNvPr id="20" name="Signe Plus 19">
            <a:extLst>
              <a:ext uri="{FF2B5EF4-FFF2-40B4-BE49-F238E27FC236}">
                <a16:creationId xmlns:a16="http://schemas.microsoft.com/office/drawing/2014/main" id="{4AC2E306-AEB8-4690-A1A6-5641CC167DDD}"/>
              </a:ext>
            </a:extLst>
          </p:cNvPr>
          <p:cNvSpPr/>
          <p:nvPr/>
        </p:nvSpPr>
        <p:spPr>
          <a:xfrm>
            <a:off x="8330598" y="2727321"/>
            <a:ext cx="677333" cy="618067"/>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dirty="0"/>
          </a:p>
        </p:txBody>
      </p:sp>
      <p:sp>
        <p:nvSpPr>
          <p:cNvPr id="21" name="Flèche : bas 20">
            <a:extLst>
              <a:ext uri="{FF2B5EF4-FFF2-40B4-BE49-F238E27FC236}">
                <a16:creationId xmlns:a16="http://schemas.microsoft.com/office/drawing/2014/main" id="{E8A44705-3FEE-4B1D-A926-631BAD66B0AC}"/>
              </a:ext>
            </a:extLst>
          </p:cNvPr>
          <p:cNvSpPr/>
          <p:nvPr/>
        </p:nvSpPr>
        <p:spPr>
          <a:xfrm>
            <a:off x="9314111" y="2428566"/>
            <a:ext cx="449770" cy="1145289"/>
          </a:xfrm>
          <a:prstGeom prst="downArrow">
            <a:avLst/>
          </a:prstGeom>
          <a:solidFill>
            <a:schemeClr val="accent4"/>
          </a:solidFill>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13" name="Rectangle 12">
            <a:extLst>
              <a:ext uri="{FF2B5EF4-FFF2-40B4-BE49-F238E27FC236}">
                <a16:creationId xmlns:a16="http://schemas.microsoft.com/office/drawing/2014/main" id="{3DFBA067-DC6D-48C2-8013-7D30D4D1DE80}"/>
              </a:ext>
            </a:extLst>
          </p:cNvPr>
          <p:cNvSpPr/>
          <p:nvPr/>
        </p:nvSpPr>
        <p:spPr>
          <a:xfrm>
            <a:off x="8330598" y="1733486"/>
            <a:ext cx="4322975" cy="584775"/>
          </a:xfrm>
          <a:prstGeom prst="rect">
            <a:avLst/>
          </a:prstGeom>
        </p:spPr>
        <p:txBody>
          <a:bodyPr wrap="square">
            <a:spAutoFit/>
          </a:bodyPr>
          <a:lstStyle/>
          <a:p>
            <a:pPr marL="457200">
              <a:spcAft>
                <a:spcPts val="0"/>
              </a:spcAft>
            </a:pPr>
            <a:r>
              <a:rPr lang="fr-FR" sz="1600" b="1" dirty="0">
                <a:latin typeface="Kozuka Mincho Pro EL" panose="02020200000000000000" pitchFamily="18" charset="-128"/>
                <a:ea typeface="Kozuka Mincho Pro EL" panose="02020200000000000000" pitchFamily="18" charset="-128"/>
              </a:rPr>
              <a:t>Budget disponible - aide sociale   </a:t>
            </a:r>
          </a:p>
          <a:p>
            <a:pPr marL="457200">
              <a:spcAft>
                <a:spcPts val="0"/>
              </a:spcAft>
            </a:pPr>
            <a:r>
              <a:rPr lang="fr-FR" sz="1600" b="1" dirty="0">
                <a:latin typeface="Kozuka Mincho Pro EL" panose="02020200000000000000" pitchFamily="18" charset="-128"/>
                <a:ea typeface="Kozuka Mincho Pro EL" panose="02020200000000000000" pitchFamily="18" charset="-128"/>
              </a:rPr>
              <a:t>(</a:t>
            </a:r>
            <a:r>
              <a:rPr lang="fr-FR" sz="1600" b="1" dirty="0" err="1">
                <a:latin typeface="Kozuka Mincho Pro EL" panose="02020200000000000000" pitchFamily="18" charset="-128"/>
                <a:ea typeface="Kozuka Mincho Pro EL" panose="02020200000000000000" pitchFamily="18" charset="-128"/>
              </a:rPr>
              <a:t>Disposable</a:t>
            </a:r>
            <a:r>
              <a:rPr lang="fr-FR" sz="1600" b="1" dirty="0">
                <a:latin typeface="Kozuka Mincho Pro EL" panose="02020200000000000000" pitchFamily="18" charset="-128"/>
                <a:ea typeface="Kozuka Mincho Pro EL" panose="02020200000000000000" pitchFamily="18" charset="-128"/>
              </a:rPr>
              <a:t> </a:t>
            </a:r>
            <a:r>
              <a:rPr lang="fr-FR" sz="1600" b="1" dirty="0" err="1">
                <a:latin typeface="Kozuka Mincho Pro EL" panose="02020200000000000000" pitchFamily="18" charset="-128"/>
                <a:ea typeface="Kozuka Mincho Pro EL" panose="02020200000000000000" pitchFamily="18" charset="-128"/>
              </a:rPr>
              <a:t>Income</a:t>
            </a:r>
            <a:r>
              <a:rPr lang="fr-FR" sz="1600" b="1" dirty="0">
                <a:latin typeface="Kozuka Mincho Pro EL" panose="02020200000000000000" pitchFamily="18" charset="-128"/>
                <a:ea typeface="Kozuka Mincho Pro EL" panose="02020200000000000000" pitchFamily="18" charset="-128"/>
              </a:rPr>
              <a:t> on Welfare)  </a:t>
            </a:r>
            <a:endParaRPr lang="fr-CA" sz="1600" dirty="0">
              <a:latin typeface="Kozuka Mincho Pro EL" panose="02020200000000000000" pitchFamily="18" charset="-128"/>
              <a:ea typeface="Kozuka Mincho Pro EL" panose="02020200000000000000" pitchFamily="18" charset="-128"/>
            </a:endParaRPr>
          </a:p>
        </p:txBody>
      </p:sp>
      <p:pic>
        <p:nvPicPr>
          <p:cNvPr id="15" name="Image 14" descr="Une image contenant dessin&#10;&#10;Description générée automatiquement">
            <a:extLst>
              <a:ext uri="{FF2B5EF4-FFF2-40B4-BE49-F238E27FC236}">
                <a16:creationId xmlns:a16="http://schemas.microsoft.com/office/drawing/2014/main" id="{AC421ECF-F47D-4EB4-969F-0CA5883EFC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8890" y="2328006"/>
            <a:ext cx="1210467" cy="1210467"/>
          </a:xfrm>
          <a:prstGeom prst="rect">
            <a:avLst/>
          </a:prstGeom>
        </p:spPr>
      </p:pic>
      <p:pic>
        <p:nvPicPr>
          <p:cNvPr id="27" name="Image 26" descr="Une image contenant personne, femme, tenant, assis&#10;&#10;Description générée automatiquement">
            <a:extLst>
              <a:ext uri="{FF2B5EF4-FFF2-40B4-BE49-F238E27FC236}">
                <a16:creationId xmlns:a16="http://schemas.microsoft.com/office/drawing/2014/main" id="{245864D9-29F7-44AA-A96D-35517110396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804334" y="4111975"/>
            <a:ext cx="1687751" cy="2411073"/>
          </a:xfrm>
          <a:prstGeom prst="rect">
            <a:avLst/>
          </a:prstGeom>
        </p:spPr>
      </p:pic>
    </p:spTree>
    <p:extLst>
      <p:ext uri="{BB962C8B-B14F-4D97-AF65-F5344CB8AC3E}">
        <p14:creationId xmlns:p14="http://schemas.microsoft.com/office/powerpoint/2010/main" val="2381642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09515" y="1031642"/>
            <a:ext cx="11117794" cy="1145289"/>
          </a:xfrm>
        </p:spPr>
        <p:txBody>
          <a:bodyPr>
            <a:normAutofit fontScale="90000"/>
          </a:bodyPr>
          <a:lstStyle/>
          <a:p>
            <a:r>
              <a:rPr lang="en-CA" sz="2700" b="1" dirty="0">
                <a:latin typeface="Kozuka Mincho Pro EL" panose="02020200000000000000" pitchFamily="18" charset="-128"/>
                <a:ea typeface="Kozuka Mincho Pro EL" panose="02020200000000000000" pitchFamily="18" charset="-128"/>
              </a:rPr>
              <a:t>Le </a:t>
            </a:r>
            <a:r>
              <a:rPr lang="en-CA" sz="2700" b="1" dirty="0" err="1">
                <a:latin typeface="Kozuka Mincho Pro EL" panose="02020200000000000000" pitchFamily="18" charset="-128"/>
                <a:ea typeface="Kozuka Mincho Pro EL" panose="02020200000000000000" pitchFamily="18" charset="-128"/>
              </a:rPr>
              <a:t>besoin</a:t>
            </a:r>
            <a:r>
              <a:rPr lang="en-CA" sz="2700" b="1" dirty="0">
                <a:latin typeface="Kozuka Mincho Pro EL" panose="02020200000000000000" pitchFamily="18" charset="-128"/>
                <a:ea typeface="Kozuka Mincho Pro EL" panose="02020200000000000000" pitchFamily="18" charset="-128"/>
              </a:rPr>
              <a:t> </a:t>
            </a:r>
            <a:r>
              <a:rPr lang="en-CA" sz="2700" b="1" dirty="0" err="1">
                <a:latin typeface="Kozuka Mincho Pro EL" panose="02020200000000000000" pitchFamily="18" charset="-128"/>
                <a:ea typeface="Kozuka Mincho Pro EL" panose="02020200000000000000" pitchFamily="18" charset="-128"/>
              </a:rPr>
              <a:t>d’utiliser</a:t>
            </a:r>
            <a:r>
              <a:rPr lang="en-CA" sz="2700" b="1" dirty="0">
                <a:latin typeface="Kozuka Mincho Pro EL" panose="02020200000000000000" pitchFamily="18" charset="-128"/>
                <a:ea typeface="Kozuka Mincho Pro EL" panose="02020200000000000000" pitchFamily="18" charset="-128"/>
              </a:rPr>
              <a:t> le transport en </a:t>
            </a:r>
            <a:r>
              <a:rPr lang="en-CA" sz="2700" b="1" dirty="0" err="1">
                <a:latin typeface="Kozuka Mincho Pro EL" panose="02020200000000000000" pitchFamily="18" charset="-128"/>
                <a:ea typeface="Kozuka Mincho Pro EL" panose="02020200000000000000" pitchFamily="18" charset="-128"/>
              </a:rPr>
              <a:t>commun</a:t>
            </a:r>
            <a:r>
              <a:rPr lang="en-CA" sz="2700" b="1" dirty="0">
                <a:latin typeface="Kozuka Mincho Pro EL" panose="02020200000000000000" pitchFamily="18" charset="-128"/>
                <a:ea typeface="Kozuka Mincho Pro EL" panose="02020200000000000000" pitchFamily="18" charset="-128"/>
              </a:rPr>
              <a:t> a </a:t>
            </a:r>
            <a:br>
              <a:rPr lang="en-CA" sz="2700" b="1" dirty="0">
                <a:latin typeface="Kozuka Mincho Pro EL" panose="02020200000000000000" pitchFamily="18" charset="-128"/>
                <a:ea typeface="Kozuka Mincho Pro EL" panose="02020200000000000000" pitchFamily="18" charset="-128"/>
              </a:rPr>
            </a:br>
            <a:r>
              <a:rPr lang="en-CA" sz="2700" b="1" dirty="0">
                <a:latin typeface="Kozuka Mincho Pro EL" panose="02020200000000000000" pitchFamily="18" charset="-128"/>
                <a:ea typeface="Kozuka Mincho Pro EL" panose="02020200000000000000" pitchFamily="18" charset="-128"/>
              </a:rPr>
              <a:t>beaucoup </a:t>
            </a:r>
            <a:r>
              <a:rPr lang="en-CA" sz="2700" b="1" dirty="0" err="1">
                <a:latin typeface="Kozuka Mincho Pro EL" panose="02020200000000000000" pitchFamily="18" charset="-128"/>
                <a:ea typeface="Kozuka Mincho Pro EL" panose="02020200000000000000" pitchFamily="18" charset="-128"/>
              </a:rPr>
              <a:t>augmenté</a:t>
            </a:r>
            <a:r>
              <a:rPr lang="en-CA" sz="2700" b="1" dirty="0">
                <a:latin typeface="Kozuka Mincho Pro EL" panose="02020200000000000000" pitchFamily="18" charset="-128"/>
                <a:ea typeface="Kozuka Mincho Pro EL" panose="02020200000000000000" pitchFamily="18" charset="-128"/>
              </a:rPr>
              <a:t> pour les </a:t>
            </a:r>
            <a:r>
              <a:rPr lang="en-CA" sz="2700" b="1" dirty="0" err="1">
                <a:latin typeface="Kozuka Mincho Pro EL" panose="02020200000000000000" pitchFamily="18" charset="-128"/>
                <a:ea typeface="Kozuka Mincho Pro EL" panose="02020200000000000000" pitchFamily="18" charset="-128"/>
              </a:rPr>
              <a:t>personnes</a:t>
            </a:r>
            <a:r>
              <a:rPr lang="en-CA" sz="2700" b="1" dirty="0">
                <a:latin typeface="Kozuka Mincho Pro EL" panose="02020200000000000000" pitchFamily="18" charset="-128"/>
                <a:ea typeface="Kozuka Mincho Pro EL" panose="02020200000000000000" pitchFamily="18" charset="-128"/>
              </a:rPr>
              <a:t> à </a:t>
            </a:r>
            <a:r>
              <a:rPr lang="en-CA" sz="2700" b="1" dirty="0" err="1">
                <a:latin typeface="Kozuka Mincho Pro EL" panose="02020200000000000000" pitchFamily="18" charset="-128"/>
                <a:ea typeface="Kozuka Mincho Pro EL" panose="02020200000000000000" pitchFamily="18" charset="-128"/>
              </a:rPr>
              <a:t>faible</a:t>
            </a:r>
            <a:r>
              <a:rPr lang="en-CA" sz="2700" b="1" dirty="0">
                <a:latin typeface="Kozuka Mincho Pro EL" panose="02020200000000000000" pitchFamily="18" charset="-128"/>
                <a:ea typeface="Kozuka Mincho Pro EL" panose="02020200000000000000" pitchFamily="18" charset="-128"/>
              </a:rPr>
              <a:t> </a:t>
            </a:r>
            <a:r>
              <a:rPr lang="en-CA" sz="2700" b="1" dirty="0" err="1">
                <a:latin typeface="Kozuka Mincho Pro EL" panose="02020200000000000000" pitchFamily="18" charset="-128"/>
                <a:ea typeface="Kozuka Mincho Pro EL" panose="02020200000000000000" pitchFamily="18" charset="-128"/>
              </a:rPr>
              <a:t>revenu</a:t>
            </a:r>
            <a:r>
              <a:rPr lang="en-CA" sz="2700" b="1" dirty="0">
                <a:latin typeface="Kozuka Mincho Pro EL" panose="02020200000000000000" pitchFamily="18" charset="-128"/>
                <a:ea typeface="Kozuka Mincho Pro EL" panose="02020200000000000000" pitchFamily="18" charset="-128"/>
              </a:rPr>
              <a:t> </a:t>
            </a:r>
            <a:br>
              <a:rPr lang="en-CA" sz="2700" b="1" dirty="0">
                <a:latin typeface="Kozuka Mincho Pro EL" panose="02020200000000000000" pitchFamily="18" charset="-128"/>
                <a:ea typeface="Kozuka Mincho Pro EL" panose="02020200000000000000" pitchFamily="18" charset="-128"/>
              </a:rPr>
            </a:br>
            <a:r>
              <a:rPr lang="en-CA" sz="2700" b="1" i="1" dirty="0">
                <a:latin typeface="Kozuka Mincho Pro EL" panose="02020200000000000000" pitchFamily="18" charset="-128"/>
                <a:ea typeface="Kozuka Mincho Pro EL" panose="02020200000000000000" pitchFamily="18" charset="-128"/>
              </a:rPr>
              <a:t>(The need to use  public transit has increased significantly for people on low income)</a:t>
            </a:r>
            <a:r>
              <a:rPr lang="en-CA" b="1" dirty="0">
                <a:latin typeface="Kozuka Mincho Pro EL" panose="02020200000000000000" pitchFamily="18" charset="-128"/>
                <a:ea typeface="Kozuka Mincho Pro EL" panose="02020200000000000000" pitchFamily="18" charset="-128"/>
              </a:rPr>
              <a:t/>
            </a:r>
            <a:br>
              <a:rPr lang="en-CA" b="1" dirty="0">
                <a:latin typeface="Kozuka Mincho Pro EL" panose="02020200000000000000" pitchFamily="18" charset="-128"/>
                <a:ea typeface="Kozuka Mincho Pro EL" panose="02020200000000000000" pitchFamily="18" charset="-128"/>
              </a:rPr>
            </a:br>
            <a:r>
              <a:rPr lang="fr-CA" sz="1800" dirty="0">
                <a:latin typeface="Times New Roman" panose="02020603050405020304" pitchFamily="18" charset="0"/>
                <a:ea typeface="Times New Roman" panose="02020603050405020304" pitchFamily="18" charset="0"/>
              </a:rPr>
              <a:t/>
            </a:r>
            <a:br>
              <a:rPr lang="fr-CA" sz="1800" dirty="0">
                <a:latin typeface="Times New Roman" panose="02020603050405020304" pitchFamily="18" charset="0"/>
                <a:ea typeface="Times New Roman" panose="02020603050405020304" pitchFamily="18" charset="0"/>
              </a:rPr>
            </a:br>
            <a:r>
              <a:rPr lang="fr-CA" sz="3200" dirty="0">
                <a:latin typeface="Times New Roman" panose="02020603050405020304" pitchFamily="18" charset="0"/>
                <a:ea typeface="Calibri" panose="020F0502020204030204" pitchFamily="34" charset="0"/>
                <a:cs typeface="Times New Roman" panose="02020603050405020304" pitchFamily="18" charset="0"/>
              </a:rPr>
              <a:t/>
            </a:r>
            <a:br>
              <a:rPr lang="fr-CA" sz="3200" dirty="0">
                <a:latin typeface="Times New Roman" panose="02020603050405020304" pitchFamily="18" charset="0"/>
                <a:ea typeface="Calibri" panose="020F0502020204030204" pitchFamily="34" charset="0"/>
                <a:cs typeface="Times New Roman" panose="02020603050405020304" pitchFamily="18" charset="0"/>
              </a:rPr>
            </a:br>
            <a:endParaRPr lang="fr-CA" dirty="0">
              <a:latin typeface="Times New Roman" panose="02020603050405020304" pitchFamily="18" charset="0"/>
              <a:cs typeface="Times New Roman" panose="02020603050405020304" pitchFamily="18" charset="0"/>
            </a:endParaRPr>
          </a:p>
        </p:txBody>
      </p:sp>
      <p:sp>
        <p:nvSpPr>
          <p:cNvPr id="7" name="Signe Plus 6">
            <a:extLst>
              <a:ext uri="{FF2B5EF4-FFF2-40B4-BE49-F238E27FC236}">
                <a16:creationId xmlns:a16="http://schemas.microsoft.com/office/drawing/2014/main" id="{9484B48B-D6AD-4D52-BCDB-522925FD4F02}"/>
              </a:ext>
            </a:extLst>
          </p:cNvPr>
          <p:cNvSpPr/>
          <p:nvPr/>
        </p:nvSpPr>
        <p:spPr>
          <a:xfrm>
            <a:off x="4610212" y="2723203"/>
            <a:ext cx="677333" cy="618067"/>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dirty="0"/>
          </a:p>
        </p:txBody>
      </p:sp>
      <p:sp>
        <p:nvSpPr>
          <p:cNvPr id="9" name="Flèche : bas 8">
            <a:extLst>
              <a:ext uri="{FF2B5EF4-FFF2-40B4-BE49-F238E27FC236}">
                <a16:creationId xmlns:a16="http://schemas.microsoft.com/office/drawing/2014/main" id="{AAEF6803-259A-483E-8460-93431B3D1ADD}"/>
              </a:ext>
            </a:extLst>
          </p:cNvPr>
          <p:cNvSpPr/>
          <p:nvPr/>
        </p:nvSpPr>
        <p:spPr>
          <a:xfrm rot="10800000">
            <a:off x="664327" y="2411227"/>
            <a:ext cx="449770" cy="114528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10" name="Rectangle 9">
            <a:extLst>
              <a:ext uri="{FF2B5EF4-FFF2-40B4-BE49-F238E27FC236}">
                <a16:creationId xmlns:a16="http://schemas.microsoft.com/office/drawing/2014/main" id="{DBF9202E-7D73-4687-9786-BF02186A6CF7}"/>
              </a:ext>
            </a:extLst>
          </p:cNvPr>
          <p:cNvSpPr/>
          <p:nvPr/>
        </p:nvSpPr>
        <p:spPr>
          <a:xfrm>
            <a:off x="7066706" y="1915905"/>
            <a:ext cx="3387466" cy="584775"/>
          </a:xfrm>
          <a:prstGeom prst="rect">
            <a:avLst/>
          </a:prstGeom>
        </p:spPr>
        <p:txBody>
          <a:bodyPr wrap="none">
            <a:spAutoFit/>
          </a:bodyPr>
          <a:lstStyle/>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Commerces locaux déménagent</a:t>
            </a:r>
          </a:p>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(Local commerces </a:t>
            </a:r>
            <a:r>
              <a:rPr lang="fr-CA" sz="1600" b="1" dirty="0" err="1">
                <a:latin typeface="Kozuka Mincho Pro EL" panose="02020200000000000000" pitchFamily="18" charset="-128"/>
                <a:ea typeface="Kozuka Mincho Pro EL" panose="02020200000000000000" pitchFamily="18" charset="-128"/>
                <a:cs typeface="Times New Roman" panose="02020603050405020304" pitchFamily="18" charset="0"/>
              </a:rPr>
              <a:t>leave</a:t>
            </a: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a:t>
            </a:r>
            <a:endParaRPr lang="fr-CA" sz="1600" dirty="0">
              <a:effectLst/>
              <a:latin typeface="Kozuka Mincho Pro EL" panose="02020200000000000000" pitchFamily="18" charset="-128"/>
              <a:ea typeface="Kozuka Mincho Pro EL" panose="02020200000000000000" pitchFamily="18" charset="-128"/>
            </a:endParaRPr>
          </a:p>
        </p:txBody>
      </p:sp>
      <p:sp>
        <p:nvSpPr>
          <p:cNvPr id="16" name="Flèche : bas 15">
            <a:extLst>
              <a:ext uri="{FF2B5EF4-FFF2-40B4-BE49-F238E27FC236}">
                <a16:creationId xmlns:a16="http://schemas.microsoft.com/office/drawing/2014/main" id="{BF03277A-CE2B-4D28-964D-E91F09A61AE4}"/>
              </a:ext>
            </a:extLst>
          </p:cNvPr>
          <p:cNvSpPr/>
          <p:nvPr/>
        </p:nvSpPr>
        <p:spPr>
          <a:xfrm rot="10800000">
            <a:off x="6408245" y="2411226"/>
            <a:ext cx="449770" cy="114528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11" name="Est égal à 10">
            <a:extLst>
              <a:ext uri="{FF2B5EF4-FFF2-40B4-BE49-F238E27FC236}">
                <a16:creationId xmlns:a16="http://schemas.microsoft.com/office/drawing/2014/main" id="{D2A4CD9A-9D54-41A0-8FF0-8A73C3EE27DE}"/>
              </a:ext>
            </a:extLst>
          </p:cNvPr>
          <p:cNvSpPr/>
          <p:nvPr/>
        </p:nvSpPr>
        <p:spPr>
          <a:xfrm>
            <a:off x="1869070" y="5081699"/>
            <a:ext cx="772185" cy="707886"/>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a:solidFill>
                <a:schemeClr val="tx1"/>
              </a:solidFill>
            </a:endParaRPr>
          </a:p>
        </p:txBody>
      </p:sp>
      <p:sp>
        <p:nvSpPr>
          <p:cNvPr id="12" name="Rectangle 11">
            <a:extLst>
              <a:ext uri="{FF2B5EF4-FFF2-40B4-BE49-F238E27FC236}">
                <a16:creationId xmlns:a16="http://schemas.microsoft.com/office/drawing/2014/main" id="{F9958A74-CEA7-4B97-9778-5E445C2B08AF}"/>
              </a:ext>
            </a:extLst>
          </p:cNvPr>
          <p:cNvSpPr/>
          <p:nvPr/>
        </p:nvSpPr>
        <p:spPr>
          <a:xfrm>
            <a:off x="3275934" y="3973840"/>
            <a:ext cx="7304979" cy="830997"/>
          </a:xfrm>
          <a:prstGeom prst="rect">
            <a:avLst/>
          </a:prstGeom>
        </p:spPr>
        <p:txBody>
          <a:bodyPr wrap="square">
            <a:spAutoFit/>
          </a:bodyPr>
          <a:lstStyle/>
          <a:p>
            <a:pPr>
              <a:spcAft>
                <a:spcPts val="0"/>
              </a:spcAft>
            </a:pPr>
            <a:r>
              <a:rPr lang="fr-CA" sz="2400" b="1" dirty="0">
                <a:latin typeface="Kozuka Mincho Pro EL" panose="02020200000000000000" pitchFamily="18" charset="-128"/>
                <a:ea typeface="Kozuka Mincho Pro EL" panose="02020200000000000000" pitchFamily="18" charset="-128"/>
              </a:rPr>
              <a:t> </a:t>
            </a:r>
            <a:r>
              <a:rPr lang="fr-FR" sz="2400" b="1" dirty="0">
                <a:latin typeface="Kozuka Mincho Pro EL" panose="02020200000000000000" pitchFamily="18" charset="-128"/>
                <a:ea typeface="Kozuka Mincho Pro EL" panose="02020200000000000000" pitchFamily="18" charset="-128"/>
              </a:rPr>
              <a:t>Éloignement services publics</a:t>
            </a:r>
          </a:p>
          <a:p>
            <a:pPr>
              <a:spcAft>
                <a:spcPts val="0"/>
              </a:spcAft>
            </a:pPr>
            <a:r>
              <a:rPr lang="fr-FR" sz="2400" b="1" dirty="0">
                <a:effectLst/>
                <a:latin typeface="Kozuka Mincho Pro EL" panose="02020200000000000000" pitchFamily="18" charset="-128"/>
                <a:ea typeface="Kozuka Mincho Pro EL" panose="02020200000000000000" pitchFamily="18" charset="-128"/>
              </a:rPr>
              <a:t>(Public services </a:t>
            </a:r>
            <a:r>
              <a:rPr lang="fr-FR" sz="2400" b="1" dirty="0" err="1">
                <a:effectLst/>
                <a:latin typeface="Kozuka Mincho Pro EL" panose="02020200000000000000" pitchFamily="18" charset="-128"/>
                <a:ea typeface="Kozuka Mincho Pro EL" panose="02020200000000000000" pitchFamily="18" charset="-128"/>
              </a:rPr>
              <a:t>leave</a:t>
            </a:r>
            <a:r>
              <a:rPr lang="fr-FR" sz="2400" b="1" dirty="0">
                <a:effectLst/>
                <a:latin typeface="Kozuka Mincho Pro EL" panose="02020200000000000000" pitchFamily="18" charset="-128"/>
                <a:ea typeface="Kozuka Mincho Pro EL" panose="02020200000000000000" pitchFamily="18" charset="-128"/>
              </a:rPr>
              <a:t> </a:t>
            </a:r>
            <a:r>
              <a:rPr lang="fr-FR" sz="2400" b="1" dirty="0" err="1">
                <a:effectLst/>
                <a:latin typeface="Kozuka Mincho Pro EL" panose="02020200000000000000" pitchFamily="18" charset="-128"/>
                <a:ea typeface="Kozuka Mincho Pro EL" panose="02020200000000000000" pitchFamily="18" charset="-128"/>
              </a:rPr>
              <a:t>neighborhoods</a:t>
            </a:r>
            <a:r>
              <a:rPr lang="fr-FR" sz="2400" b="1" dirty="0">
                <a:effectLst/>
                <a:latin typeface="Kozuka Mincho Pro EL" panose="02020200000000000000" pitchFamily="18" charset="-128"/>
                <a:ea typeface="Kozuka Mincho Pro EL" panose="02020200000000000000" pitchFamily="18" charset="-128"/>
              </a:rPr>
              <a:t>)</a:t>
            </a:r>
            <a:endParaRPr lang="fr-CA" sz="2400" dirty="0">
              <a:effectLst/>
              <a:latin typeface="Kozuka Mincho Pro EL" panose="02020200000000000000" pitchFamily="18" charset="-128"/>
              <a:ea typeface="Kozuka Mincho Pro EL" panose="02020200000000000000" pitchFamily="18" charset="-128"/>
            </a:endParaRPr>
          </a:p>
        </p:txBody>
      </p:sp>
      <p:pic>
        <p:nvPicPr>
          <p:cNvPr id="4" name="Image 3" descr="Une image contenant texte, bâtiment, signe, camion&#10;&#10;Description générée automatiquement">
            <a:extLst>
              <a:ext uri="{FF2B5EF4-FFF2-40B4-BE49-F238E27FC236}">
                <a16:creationId xmlns:a16="http://schemas.microsoft.com/office/drawing/2014/main" id="{F0FE07CA-C553-4718-BD37-3E4BEE3C7B8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27224" y="1926021"/>
            <a:ext cx="2173992" cy="1630494"/>
          </a:xfrm>
          <a:prstGeom prst="rect">
            <a:avLst/>
          </a:prstGeom>
        </p:spPr>
      </p:pic>
      <p:pic>
        <p:nvPicPr>
          <p:cNvPr id="6" name="Image 5" descr="Une image contenant extérieur, signe, bâtiment, arrêt&#10;&#10;Description générée automatiquement">
            <a:extLst>
              <a:ext uri="{FF2B5EF4-FFF2-40B4-BE49-F238E27FC236}">
                <a16:creationId xmlns:a16="http://schemas.microsoft.com/office/drawing/2014/main" id="{40DBB6C9-8916-4FA2-832F-C9899C8F9C7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766234" y="2605836"/>
            <a:ext cx="1690398" cy="950680"/>
          </a:xfrm>
          <a:prstGeom prst="rect">
            <a:avLst/>
          </a:prstGeom>
        </p:spPr>
      </p:pic>
      <p:pic>
        <p:nvPicPr>
          <p:cNvPr id="17" name="Image 16" descr="Une image contenant table, groupe, chapeau&#10;&#10;Description générée automatiquement">
            <a:extLst>
              <a:ext uri="{FF2B5EF4-FFF2-40B4-BE49-F238E27FC236}">
                <a16:creationId xmlns:a16="http://schemas.microsoft.com/office/drawing/2014/main" id="{FB1BE40C-20CE-4A8D-8F13-5BAEB7BD4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934" y="4951040"/>
            <a:ext cx="2312972" cy="1619081"/>
          </a:xfrm>
          <a:prstGeom prst="rect">
            <a:avLst/>
          </a:prstGeom>
        </p:spPr>
      </p:pic>
      <p:sp>
        <p:nvSpPr>
          <p:cNvPr id="23" name="Flèche : bas 22">
            <a:extLst>
              <a:ext uri="{FF2B5EF4-FFF2-40B4-BE49-F238E27FC236}">
                <a16:creationId xmlns:a16="http://schemas.microsoft.com/office/drawing/2014/main" id="{0FE6A9CB-108E-4EEA-BA70-9CB51EB195D6}"/>
              </a:ext>
            </a:extLst>
          </p:cNvPr>
          <p:cNvSpPr/>
          <p:nvPr/>
        </p:nvSpPr>
        <p:spPr>
          <a:xfrm rot="16200000">
            <a:off x="6269177" y="5087882"/>
            <a:ext cx="449770" cy="1145289"/>
          </a:xfrm>
          <a:prstGeom prst="downArrow">
            <a:avLst/>
          </a:prstGeom>
          <a:solidFill>
            <a:schemeClr val="accent4"/>
          </a:solidFill>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pic>
        <p:nvPicPr>
          <p:cNvPr id="19" name="Image 18" descr="Une image contenant bâtiment, extérieur, rue, marchant&#10;&#10;Description générée automatiquement">
            <a:extLst>
              <a:ext uri="{FF2B5EF4-FFF2-40B4-BE49-F238E27FC236}">
                <a16:creationId xmlns:a16="http://schemas.microsoft.com/office/drawing/2014/main" id="{5D1A8F16-9E24-4A20-99B4-DB49CA1476D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766234" y="5119661"/>
            <a:ext cx="2380554" cy="1281837"/>
          </a:xfrm>
          <a:prstGeom prst="rect">
            <a:avLst/>
          </a:prstGeom>
        </p:spPr>
      </p:pic>
    </p:spTree>
    <p:extLst>
      <p:ext uri="{BB962C8B-B14F-4D97-AF65-F5344CB8AC3E}">
        <p14:creationId xmlns:p14="http://schemas.microsoft.com/office/powerpoint/2010/main" val="11040254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81524" y="483465"/>
            <a:ext cx="11117794" cy="1145289"/>
          </a:xfrm>
        </p:spPr>
        <p:txBody>
          <a:bodyPr>
            <a:normAutofit fontScale="90000"/>
          </a:bodyPr>
          <a:lstStyle/>
          <a:p>
            <a:r>
              <a:rPr lang="en-CA" sz="2700" b="1" dirty="0">
                <a:latin typeface="Kozuka Mincho Pro EL" panose="02020200000000000000" pitchFamily="18" charset="-128"/>
                <a:ea typeface="Kozuka Mincho Pro EL" panose="02020200000000000000" pitchFamily="18" charset="-128"/>
              </a:rPr>
              <a:t>DONC:</a:t>
            </a:r>
            <a:r>
              <a:rPr lang="en-CA" b="1" dirty="0">
                <a:latin typeface="Kozuka Mincho Pro EL" panose="02020200000000000000" pitchFamily="18" charset="-128"/>
                <a:ea typeface="Kozuka Mincho Pro EL" panose="02020200000000000000" pitchFamily="18" charset="-128"/>
              </a:rPr>
              <a:t/>
            </a:r>
            <a:br>
              <a:rPr lang="en-CA" b="1" dirty="0">
                <a:latin typeface="Kozuka Mincho Pro EL" panose="02020200000000000000" pitchFamily="18" charset="-128"/>
                <a:ea typeface="Kozuka Mincho Pro EL" panose="02020200000000000000" pitchFamily="18" charset="-128"/>
              </a:rPr>
            </a:br>
            <a:r>
              <a:rPr lang="fr-CA" sz="1800" dirty="0">
                <a:latin typeface="Times New Roman" panose="02020603050405020304" pitchFamily="18" charset="0"/>
                <a:ea typeface="Times New Roman" panose="02020603050405020304" pitchFamily="18" charset="0"/>
              </a:rPr>
              <a:t/>
            </a:r>
            <a:br>
              <a:rPr lang="fr-CA" sz="1800" dirty="0">
                <a:latin typeface="Times New Roman" panose="02020603050405020304" pitchFamily="18" charset="0"/>
                <a:ea typeface="Times New Roman" panose="02020603050405020304" pitchFamily="18" charset="0"/>
              </a:rPr>
            </a:br>
            <a:r>
              <a:rPr lang="fr-CA" sz="3200" dirty="0">
                <a:latin typeface="Times New Roman" panose="02020603050405020304" pitchFamily="18" charset="0"/>
                <a:ea typeface="Calibri" panose="020F0502020204030204" pitchFamily="34" charset="0"/>
                <a:cs typeface="Times New Roman" panose="02020603050405020304" pitchFamily="18" charset="0"/>
              </a:rPr>
              <a:t/>
            </a:r>
            <a:br>
              <a:rPr lang="fr-CA" sz="3200" dirty="0">
                <a:latin typeface="Times New Roman" panose="02020603050405020304" pitchFamily="18" charset="0"/>
                <a:ea typeface="Calibri" panose="020F0502020204030204" pitchFamily="34" charset="0"/>
                <a:cs typeface="Times New Roman" panose="02020603050405020304" pitchFamily="18" charset="0"/>
              </a:rPr>
            </a:br>
            <a:endParaRPr lang="fr-CA" dirty="0">
              <a:latin typeface="Times New Roman" panose="02020603050405020304" pitchFamily="18" charset="0"/>
              <a:cs typeface="Times New Roman" panose="02020603050405020304" pitchFamily="18" charset="0"/>
            </a:endParaRPr>
          </a:p>
        </p:txBody>
      </p:sp>
      <p:sp>
        <p:nvSpPr>
          <p:cNvPr id="7" name="Signe Plus 6">
            <a:extLst>
              <a:ext uri="{FF2B5EF4-FFF2-40B4-BE49-F238E27FC236}">
                <a16:creationId xmlns:a16="http://schemas.microsoft.com/office/drawing/2014/main" id="{9484B48B-D6AD-4D52-BCDB-522925FD4F02}"/>
              </a:ext>
            </a:extLst>
          </p:cNvPr>
          <p:cNvSpPr/>
          <p:nvPr/>
        </p:nvSpPr>
        <p:spPr>
          <a:xfrm>
            <a:off x="3985061" y="2492263"/>
            <a:ext cx="677333" cy="618067"/>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dirty="0"/>
          </a:p>
        </p:txBody>
      </p:sp>
      <p:sp>
        <p:nvSpPr>
          <p:cNvPr id="10" name="Rectangle 9">
            <a:extLst>
              <a:ext uri="{FF2B5EF4-FFF2-40B4-BE49-F238E27FC236}">
                <a16:creationId xmlns:a16="http://schemas.microsoft.com/office/drawing/2014/main" id="{DBF9202E-7D73-4687-9786-BF02186A6CF7}"/>
              </a:ext>
            </a:extLst>
          </p:cNvPr>
          <p:cNvSpPr/>
          <p:nvPr/>
        </p:nvSpPr>
        <p:spPr>
          <a:xfrm>
            <a:off x="892533" y="1370205"/>
            <a:ext cx="2743508" cy="584775"/>
          </a:xfrm>
          <a:prstGeom prst="rect">
            <a:avLst/>
          </a:prstGeom>
        </p:spPr>
        <p:txBody>
          <a:bodyPr wrap="none">
            <a:spAutoFit/>
          </a:bodyPr>
          <a:lstStyle/>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Prestations</a:t>
            </a:r>
          </a:p>
          <a:p>
            <a:pPr>
              <a:spcAft>
                <a:spcPts val="0"/>
              </a:spcAft>
            </a:pPr>
            <a:r>
              <a:rPr lang="fr-CA" sz="1600" b="1" dirty="0">
                <a:effectLst/>
                <a:latin typeface="Kozuka Mincho Pro EL" panose="02020200000000000000" pitchFamily="18" charset="-128"/>
                <a:ea typeface="Kozuka Mincho Pro EL" panose="02020200000000000000" pitchFamily="18" charset="-128"/>
                <a:cs typeface="Times New Roman" panose="02020603050405020304" pitchFamily="18" charset="0"/>
              </a:rPr>
              <a:t>(Social assistance </a:t>
            </a:r>
            <a:r>
              <a:rPr lang="fr-CA" sz="1600" b="1" dirty="0" err="1">
                <a:effectLst/>
                <a:latin typeface="Kozuka Mincho Pro EL" panose="02020200000000000000" pitchFamily="18" charset="-128"/>
                <a:ea typeface="Kozuka Mincho Pro EL" panose="02020200000000000000" pitchFamily="18" charset="-128"/>
                <a:cs typeface="Times New Roman" panose="02020603050405020304" pitchFamily="18" charset="0"/>
              </a:rPr>
              <a:t>benefits</a:t>
            </a:r>
            <a:r>
              <a:rPr lang="fr-CA" sz="1600" b="1" dirty="0">
                <a:effectLst/>
                <a:latin typeface="Kozuka Mincho Pro EL" panose="02020200000000000000" pitchFamily="18" charset="-128"/>
                <a:ea typeface="Kozuka Mincho Pro EL" panose="02020200000000000000" pitchFamily="18" charset="-128"/>
                <a:cs typeface="Times New Roman" panose="02020603050405020304" pitchFamily="18" charset="0"/>
              </a:rPr>
              <a:t>)</a:t>
            </a:r>
            <a:endParaRPr lang="fr-CA" sz="1600" dirty="0">
              <a:effectLst/>
              <a:latin typeface="Kozuka Mincho Pro EL" panose="02020200000000000000" pitchFamily="18" charset="-128"/>
              <a:ea typeface="Kozuka Mincho Pro EL" panose="02020200000000000000" pitchFamily="18" charset="-128"/>
            </a:endParaRPr>
          </a:p>
        </p:txBody>
      </p:sp>
      <p:sp>
        <p:nvSpPr>
          <p:cNvPr id="16" name="Flèche : bas 15">
            <a:extLst>
              <a:ext uri="{FF2B5EF4-FFF2-40B4-BE49-F238E27FC236}">
                <a16:creationId xmlns:a16="http://schemas.microsoft.com/office/drawing/2014/main" id="{BF03277A-CE2B-4D28-964D-E91F09A61AE4}"/>
              </a:ext>
            </a:extLst>
          </p:cNvPr>
          <p:cNvSpPr/>
          <p:nvPr/>
        </p:nvSpPr>
        <p:spPr>
          <a:xfrm rot="10800000">
            <a:off x="5740421" y="2183146"/>
            <a:ext cx="449770" cy="114528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11" name="Est égal à 10">
            <a:extLst>
              <a:ext uri="{FF2B5EF4-FFF2-40B4-BE49-F238E27FC236}">
                <a16:creationId xmlns:a16="http://schemas.microsoft.com/office/drawing/2014/main" id="{D2A4CD9A-9D54-41A0-8FF0-8A73C3EE27DE}"/>
              </a:ext>
            </a:extLst>
          </p:cNvPr>
          <p:cNvSpPr/>
          <p:nvPr/>
        </p:nvSpPr>
        <p:spPr>
          <a:xfrm>
            <a:off x="1947157" y="5258981"/>
            <a:ext cx="772185" cy="707886"/>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CA">
              <a:solidFill>
                <a:schemeClr val="tx1"/>
              </a:solidFill>
            </a:endParaRPr>
          </a:p>
        </p:txBody>
      </p:sp>
      <p:sp>
        <p:nvSpPr>
          <p:cNvPr id="12" name="Rectangle 11">
            <a:extLst>
              <a:ext uri="{FF2B5EF4-FFF2-40B4-BE49-F238E27FC236}">
                <a16:creationId xmlns:a16="http://schemas.microsoft.com/office/drawing/2014/main" id="{F9958A74-CEA7-4B97-9778-5E445C2B08AF}"/>
              </a:ext>
            </a:extLst>
          </p:cNvPr>
          <p:cNvSpPr/>
          <p:nvPr/>
        </p:nvSpPr>
        <p:spPr>
          <a:xfrm>
            <a:off x="4323727" y="3827919"/>
            <a:ext cx="7304979" cy="1077218"/>
          </a:xfrm>
          <a:prstGeom prst="rect">
            <a:avLst/>
          </a:prstGeom>
        </p:spPr>
        <p:txBody>
          <a:bodyPr wrap="square">
            <a:spAutoFit/>
          </a:bodyPr>
          <a:lstStyle/>
          <a:p>
            <a:pPr>
              <a:spcAft>
                <a:spcPts val="0"/>
              </a:spcAft>
            </a:pPr>
            <a:r>
              <a:rPr lang="fr-CA" sz="1600" b="1" dirty="0">
                <a:latin typeface="Kozuka Mincho Pro EL" panose="02020200000000000000" pitchFamily="18" charset="-128"/>
                <a:ea typeface="Kozuka Mincho Pro EL" panose="02020200000000000000" pitchFamily="18" charset="-128"/>
              </a:rPr>
              <a:t>Le budget disponible (après loyer) des personnes à très faible revenu a énormément baissé depuis les années 70 </a:t>
            </a:r>
          </a:p>
          <a:p>
            <a:pPr>
              <a:spcAft>
                <a:spcPts val="0"/>
              </a:spcAft>
            </a:pPr>
            <a:r>
              <a:rPr lang="fr-CA" sz="1600" b="1" dirty="0">
                <a:latin typeface="Kozuka Mincho Pro EL" panose="02020200000000000000" pitchFamily="18" charset="-128"/>
                <a:ea typeface="Kozuka Mincho Pro EL" panose="02020200000000000000" pitchFamily="18" charset="-128"/>
              </a:rPr>
              <a:t>(</a:t>
            </a:r>
            <a:r>
              <a:rPr lang="fr-CA" sz="1600" b="1" dirty="0" err="1">
                <a:latin typeface="Kozuka Mincho Pro EL" panose="02020200000000000000" pitchFamily="18" charset="-128"/>
                <a:ea typeface="Kozuka Mincho Pro EL" panose="02020200000000000000" pitchFamily="18" charset="-128"/>
              </a:rPr>
              <a:t>Disposable</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income</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after</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rent</a:t>
            </a:r>
            <a:r>
              <a:rPr lang="fr-CA" sz="1600" b="1" dirty="0">
                <a:latin typeface="Kozuka Mincho Pro EL" panose="02020200000000000000" pitchFamily="18" charset="-128"/>
                <a:ea typeface="Kozuka Mincho Pro EL" panose="02020200000000000000" pitchFamily="18" charset="-128"/>
              </a:rPr>
              <a:t>) for people </a:t>
            </a:r>
            <a:r>
              <a:rPr lang="fr-CA" sz="1600" b="1" dirty="0" err="1">
                <a:latin typeface="Kozuka Mincho Pro EL" panose="02020200000000000000" pitchFamily="18" charset="-128"/>
                <a:ea typeface="Kozuka Mincho Pro EL" panose="02020200000000000000" pitchFamily="18" charset="-128"/>
              </a:rPr>
              <a:t>with</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very</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low</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incomes</a:t>
            </a:r>
            <a:r>
              <a:rPr lang="fr-CA" sz="1600" b="1" dirty="0">
                <a:latin typeface="Kozuka Mincho Pro EL" panose="02020200000000000000" pitchFamily="18" charset="-128"/>
                <a:ea typeface="Kozuka Mincho Pro EL" panose="02020200000000000000" pitchFamily="18" charset="-128"/>
              </a:rPr>
              <a:t> has </a:t>
            </a:r>
            <a:r>
              <a:rPr lang="fr-CA" sz="1600" b="1" dirty="0" err="1">
                <a:latin typeface="Kozuka Mincho Pro EL" panose="02020200000000000000" pitchFamily="18" charset="-128"/>
                <a:ea typeface="Kozuka Mincho Pro EL" panose="02020200000000000000" pitchFamily="18" charset="-128"/>
              </a:rPr>
              <a:t>dropped</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considerably</a:t>
            </a:r>
            <a:r>
              <a:rPr lang="fr-CA" sz="1600" b="1" dirty="0">
                <a:latin typeface="Kozuka Mincho Pro EL" panose="02020200000000000000" pitchFamily="18" charset="-128"/>
                <a:ea typeface="Kozuka Mincho Pro EL" panose="02020200000000000000" pitchFamily="18" charset="-128"/>
              </a:rPr>
              <a:t> </a:t>
            </a:r>
            <a:r>
              <a:rPr lang="fr-CA" sz="1600" b="1" dirty="0" err="1">
                <a:latin typeface="Kozuka Mincho Pro EL" panose="02020200000000000000" pitchFamily="18" charset="-128"/>
                <a:ea typeface="Kozuka Mincho Pro EL" panose="02020200000000000000" pitchFamily="18" charset="-128"/>
              </a:rPr>
              <a:t>since</a:t>
            </a:r>
            <a:r>
              <a:rPr lang="fr-CA" sz="1600" b="1" dirty="0">
                <a:latin typeface="Kozuka Mincho Pro EL" panose="02020200000000000000" pitchFamily="18" charset="-128"/>
                <a:ea typeface="Kozuka Mincho Pro EL" panose="02020200000000000000" pitchFamily="18" charset="-128"/>
              </a:rPr>
              <a:t> the 70’s)</a:t>
            </a:r>
          </a:p>
        </p:txBody>
      </p:sp>
      <p:sp>
        <p:nvSpPr>
          <p:cNvPr id="14" name="Flèche : bas 13">
            <a:extLst>
              <a:ext uri="{FF2B5EF4-FFF2-40B4-BE49-F238E27FC236}">
                <a16:creationId xmlns:a16="http://schemas.microsoft.com/office/drawing/2014/main" id="{0ECE3C9B-436E-4121-8D90-FD8D5F9F2C04}"/>
              </a:ext>
            </a:extLst>
          </p:cNvPr>
          <p:cNvSpPr/>
          <p:nvPr/>
        </p:nvSpPr>
        <p:spPr>
          <a:xfrm>
            <a:off x="667648" y="2183147"/>
            <a:ext cx="449770" cy="1145289"/>
          </a:xfrm>
          <a:prstGeom prst="downArrow">
            <a:avLst/>
          </a:prstGeom>
          <a:solidFill>
            <a:schemeClr val="accent4"/>
          </a:solidFill>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pic>
        <p:nvPicPr>
          <p:cNvPr id="15" name="Image 14" descr="Une image contenant dessin&#10;&#10;Description générée automatiquement">
            <a:extLst>
              <a:ext uri="{FF2B5EF4-FFF2-40B4-BE49-F238E27FC236}">
                <a16:creationId xmlns:a16="http://schemas.microsoft.com/office/drawing/2014/main" id="{F271CC80-7181-4DBE-B491-3AEECD6469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6109" y="2117969"/>
            <a:ext cx="1210467" cy="1210467"/>
          </a:xfrm>
          <a:prstGeom prst="rect">
            <a:avLst/>
          </a:prstGeom>
        </p:spPr>
      </p:pic>
      <p:sp>
        <p:nvSpPr>
          <p:cNvPr id="18" name="Rectangle 17">
            <a:extLst>
              <a:ext uri="{FF2B5EF4-FFF2-40B4-BE49-F238E27FC236}">
                <a16:creationId xmlns:a16="http://schemas.microsoft.com/office/drawing/2014/main" id="{0E1913C1-A037-40EC-AD50-31A5BC6A5ED6}"/>
              </a:ext>
            </a:extLst>
          </p:cNvPr>
          <p:cNvSpPr/>
          <p:nvPr/>
        </p:nvSpPr>
        <p:spPr>
          <a:xfrm>
            <a:off x="9005100" y="2379635"/>
            <a:ext cx="2438488" cy="584775"/>
          </a:xfrm>
          <a:prstGeom prst="rect">
            <a:avLst/>
          </a:prstGeom>
        </p:spPr>
        <p:txBody>
          <a:bodyPr wrap="none">
            <a:spAutoFit/>
          </a:bodyPr>
          <a:lstStyle/>
          <a:p>
            <a:pPr>
              <a:spcAft>
                <a:spcPts val="0"/>
              </a:spcAft>
            </a:pPr>
            <a:r>
              <a:rPr lang="fr-CA" sz="1600" b="1" dirty="0">
                <a:latin typeface="Kozuka Mincho Pro EL" panose="02020200000000000000" pitchFamily="18" charset="-128"/>
                <a:ea typeface="Kozuka Mincho Pro EL" panose="02020200000000000000" pitchFamily="18" charset="-128"/>
                <a:cs typeface="Times New Roman" panose="02020603050405020304" pitchFamily="18" charset="0"/>
              </a:rPr>
              <a:t>Coûts besoins de base</a:t>
            </a:r>
          </a:p>
          <a:p>
            <a:pPr>
              <a:spcAft>
                <a:spcPts val="0"/>
              </a:spcAft>
            </a:pPr>
            <a:r>
              <a:rPr lang="fr-CA" sz="1600" b="1" dirty="0">
                <a:effectLst/>
                <a:latin typeface="Kozuka Mincho Pro EL" panose="02020200000000000000" pitchFamily="18" charset="-128"/>
                <a:ea typeface="Kozuka Mincho Pro EL" panose="02020200000000000000" pitchFamily="18" charset="-128"/>
                <a:cs typeface="Times New Roman" panose="02020603050405020304" pitchFamily="18" charset="0"/>
              </a:rPr>
              <a:t>(</a:t>
            </a:r>
            <a:r>
              <a:rPr lang="fr-CA" sz="1600" b="1" dirty="0" err="1">
                <a:effectLst/>
                <a:latin typeface="Kozuka Mincho Pro EL" panose="02020200000000000000" pitchFamily="18" charset="-128"/>
                <a:ea typeface="Kozuka Mincho Pro EL" panose="02020200000000000000" pitchFamily="18" charset="-128"/>
                <a:cs typeface="Times New Roman" panose="02020603050405020304" pitchFamily="18" charset="0"/>
              </a:rPr>
              <a:t>cost</a:t>
            </a:r>
            <a:r>
              <a:rPr lang="fr-CA" sz="1600" b="1" dirty="0">
                <a:effectLst/>
                <a:latin typeface="Kozuka Mincho Pro EL" panose="02020200000000000000" pitchFamily="18" charset="-128"/>
                <a:ea typeface="Kozuka Mincho Pro EL" panose="02020200000000000000" pitchFamily="18" charset="-128"/>
                <a:cs typeface="Times New Roman" panose="02020603050405020304" pitchFamily="18" charset="0"/>
              </a:rPr>
              <a:t> of basic </a:t>
            </a:r>
            <a:r>
              <a:rPr lang="fr-CA" sz="1600" b="1" dirty="0" err="1">
                <a:effectLst/>
                <a:latin typeface="Kozuka Mincho Pro EL" panose="02020200000000000000" pitchFamily="18" charset="-128"/>
                <a:ea typeface="Kozuka Mincho Pro EL" panose="02020200000000000000" pitchFamily="18" charset="-128"/>
                <a:cs typeface="Times New Roman" panose="02020603050405020304" pitchFamily="18" charset="0"/>
              </a:rPr>
              <a:t>needs</a:t>
            </a:r>
            <a:r>
              <a:rPr lang="fr-CA" sz="1600" b="1" dirty="0">
                <a:effectLst/>
                <a:latin typeface="Kozuka Mincho Pro EL" panose="02020200000000000000" pitchFamily="18" charset="-128"/>
                <a:ea typeface="Kozuka Mincho Pro EL" panose="02020200000000000000" pitchFamily="18" charset="-128"/>
                <a:cs typeface="Times New Roman" panose="02020603050405020304" pitchFamily="18" charset="0"/>
              </a:rPr>
              <a:t>)</a:t>
            </a:r>
            <a:endParaRPr lang="fr-CA" sz="1600" dirty="0">
              <a:effectLst/>
              <a:latin typeface="Kozuka Mincho Pro EL" panose="02020200000000000000" pitchFamily="18" charset="-128"/>
              <a:ea typeface="Kozuka Mincho Pro EL" panose="02020200000000000000" pitchFamily="18" charset="-128"/>
            </a:endParaRPr>
          </a:p>
        </p:txBody>
      </p:sp>
      <p:pic>
        <p:nvPicPr>
          <p:cNvPr id="20" name="Image 19" descr="Une image contenant signe, bâtiment, rouge, blanc&#10;&#10;Description générée automatiquement">
            <a:extLst>
              <a:ext uri="{FF2B5EF4-FFF2-40B4-BE49-F238E27FC236}">
                <a16:creationId xmlns:a16="http://schemas.microsoft.com/office/drawing/2014/main" id="{F165D27B-7A26-4FB8-9A38-84D15A6845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954" y="1785787"/>
            <a:ext cx="1901238" cy="1643213"/>
          </a:xfrm>
          <a:prstGeom prst="rect">
            <a:avLst/>
          </a:prstGeom>
        </p:spPr>
      </p:pic>
      <p:sp>
        <p:nvSpPr>
          <p:cNvPr id="22" name="Flèche : bas 21">
            <a:extLst>
              <a:ext uri="{FF2B5EF4-FFF2-40B4-BE49-F238E27FC236}">
                <a16:creationId xmlns:a16="http://schemas.microsoft.com/office/drawing/2014/main" id="{92009089-EE37-45D8-A231-D1F980B92C93}"/>
              </a:ext>
            </a:extLst>
          </p:cNvPr>
          <p:cNvSpPr/>
          <p:nvPr/>
        </p:nvSpPr>
        <p:spPr>
          <a:xfrm>
            <a:off x="5533639" y="5160827"/>
            <a:ext cx="449770" cy="1145289"/>
          </a:xfrm>
          <a:prstGeom prst="downArrow">
            <a:avLst/>
          </a:prstGeom>
          <a:solidFill>
            <a:schemeClr val="accent4"/>
          </a:solidFill>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sp>
        <p:nvSpPr>
          <p:cNvPr id="24" name="Flèche : bas 23">
            <a:extLst>
              <a:ext uri="{FF2B5EF4-FFF2-40B4-BE49-F238E27FC236}">
                <a16:creationId xmlns:a16="http://schemas.microsoft.com/office/drawing/2014/main" id="{34D13FF9-90AB-472D-B637-800C51C4B24F}"/>
              </a:ext>
            </a:extLst>
          </p:cNvPr>
          <p:cNvSpPr/>
          <p:nvPr/>
        </p:nvSpPr>
        <p:spPr>
          <a:xfrm>
            <a:off x="6190191" y="5160827"/>
            <a:ext cx="449770" cy="1145289"/>
          </a:xfrm>
          <a:prstGeom prst="downArrow">
            <a:avLst/>
          </a:prstGeom>
          <a:solidFill>
            <a:schemeClr val="accent4"/>
          </a:solidFill>
        </p:spPr>
        <p:style>
          <a:lnRef idx="1">
            <a:schemeClr val="dk1"/>
          </a:lnRef>
          <a:fillRef idx="3">
            <a:schemeClr val="dk1"/>
          </a:fillRef>
          <a:effectRef idx="2">
            <a:schemeClr val="dk1"/>
          </a:effectRef>
          <a:fontRef idx="minor">
            <a:schemeClr val="lt1"/>
          </a:fontRef>
        </p:style>
        <p:txBody>
          <a:bodyPr rtlCol="0" anchor="ctr"/>
          <a:lstStyle/>
          <a:p>
            <a:pPr algn="ctr"/>
            <a:endParaRPr lang="fr-CA" dirty="0"/>
          </a:p>
        </p:txBody>
      </p:sp>
      <p:pic>
        <p:nvPicPr>
          <p:cNvPr id="25" name="Image 24" descr="Une image contenant personne, femme, tenant, assis&#10;&#10;Description générée automatiquement">
            <a:extLst>
              <a:ext uri="{FF2B5EF4-FFF2-40B4-BE49-F238E27FC236}">
                <a16:creationId xmlns:a16="http://schemas.microsoft.com/office/drawing/2014/main" id="{A308B2AF-C261-44EE-9DF8-12CAE1445BF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67531" y="4905137"/>
            <a:ext cx="1159670" cy="1656671"/>
          </a:xfrm>
          <a:prstGeom prst="rect">
            <a:avLst/>
          </a:prstGeom>
        </p:spPr>
      </p:pic>
      <p:sp>
        <p:nvSpPr>
          <p:cNvPr id="26" name="ZoneTexte 25">
            <a:extLst>
              <a:ext uri="{FF2B5EF4-FFF2-40B4-BE49-F238E27FC236}">
                <a16:creationId xmlns:a16="http://schemas.microsoft.com/office/drawing/2014/main" id="{A1897C32-5522-4E80-B597-2E16C7A9B430}"/>
              </a:ext>
            </a:extLst>
          </p:cNvPr>
          <p:cNvSpPr txBox="1"/>
          <p:nvPr/>
        </p:nvSpPr>
        <p:spPr>
          <a:xfrm>
            <a:off x="7087240" y="5379528"/>
            <a:ext cx="677333" cy="707886"/>
          </a:xfrm>
          <a:prstGeom prst="rect">
            <a:avLst/>
          </a:prstGeom>
          <a:noFill/>
        </p:spPr>
        <p:txBody>
          <a:bodyPr wrap="square" rtlCol="0">
            <a:spAutoFit/>
          </a:bodyPr>
          <a:lstStyle/>
          <a:p>
            <a:r>
              <a:rPr lang="en-CA" sz="4000" b="1" dirty="0">
                <a:latin typeface="Kozuka Mincho Pro EL" panose="02020200000000000000" pitchFamily="18" charset="-128"/>
                <a:ea typeface="Kozuka Mincho Pro EL" panose="02020200000000000000" pitchFamily="18" charset="-128"/>
              </a:rPr>
              <a:t>$</a:t>
            </a:r>
            <a:endParaRPr lang="fr-CA" sz="4000" b="1" dirty="0">
              <a:latin typeface="Kozuka Mincho Pro EL" panose="02020200000000000000" pitchFamily="18" charset="-128"/>
              <a:ea typeface="Kozuka Mincho Pro EL" panose="02020200000000000000" pitchFamily="18" charset="-128"/>
            </a:endParaRPr>
          </a:p>
        </p:txBody>
      </p:sp>
    </p:spTree>
    <p:extLst>
      <p:ext uri="{BB962C8B-B14F-4D97-AF65-F5344CB8AC3E}">
        <p14:creationId xmlns:p14="http://schemas.microsoft.com/office/powerpoint/2010/main" val="26386478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4" name="Group 32">
            <a:extLst>
              <a:ext uri="{FF2B5EF4-FFF2-40B4-BE49-F238E27FC236}">
                <a16:creationId xmlns:a16="http://schemas.microsoft.com/office/drawing/2014/main" id="{089D35B1-0ED5-4358-8CAE-A9E49412AAA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4"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6"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7"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55" name="Rectangle 40">
            <a:extLst>
              <a:ext uri="{FF2B5EF4-FFF2-40B4-BE49-F238E27FC236}">
                <a16:creationId xmlns:a16="http://schemas.microsoft.com/office/drawing/2014/main" id="{2A6E5540-546A-4FE7-B738-0CBF94E97C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16">
            <a:extLst>
              <a:ext uri="{FF2B5EF4-FFF2-40B4-BE49-F238E27FC236}">
                <a16:creationId xmlns:a16="http://schemas.microsoft.com/office/drawing/2014/main" id="{865ADA62-317E-475C-846E-136EAC4EFB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8930"/>
            <a:ext cx="10859557" cy="5565601"/>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p:cNvPicPr>
            <a:picLocks noChangeAspect="1"/>
          </p:cNvPicPr>
          <p:nvPr/>
        </p:nvPicPr>
        <p:blipFill>
          <a:blip r:embed="rId3"/>
          <a:stretch>
            <a:fillRect/>
          </a:stretch>
        </p:blipFill>
        <p:spPr>
          <a:xfrm>
            <a:off x="2032529" y="961053"/>
            <a:ext cx="7665048" cy="5253478"/>
          </a:xfrm>
          <a:prstGeom prst="rect">
            <a:avLst/>
          </a:prstGeom>
        </p:spPr>
      </p:pic>
    </p:spTree>
    <p:extLst>
      <p:ext uri="{BB962C8B-B14F-4D97-AF65-F5344CB8AC3E}">
        <p14:creationId xmlns:p14="http://schemas.microsoft.com/office/powerpoint/2010/main" val="26983222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2D03-D596-4A6D-A039-33E28762A0E2}"/>
              </a:ext>
            </a:extLst>
          </p:cNvPr>
          <p:cNvSpPr>
            <a:spLocks noGrp="1"/>
          </p:cNvSpPr>
          <p:nvPr>
            <p:ph type="title"/>
          </p:nvPr>
        </p:nvSpPr>
        <p:spPr>
          <a:xfrm>
            <a:off x="2623706" y="95795"/>
            <a:ext cx="6944587" cy="1752599"/>
          </a:xfrm>
        </p:spPr>
        <p:txBody>
          <a:bodyPr/>
          <a:lstStyle/>
          <a:p>
            <a:pPr algn="l"/>
            <a:r>
              <a:rPr lang="en-CA" dirty="0">
                <a:latin typeface="Kozuka Mincho Pro L" panose="02020300000000000000" pitchFamily="18" charset="-128"/>
                <a:ea typeface="Kozuka Mincho Pro L" panose="02020300000000000000" pitchFamily="18" charset="-128"/>
              </a:rPr>
              <a:t>LES CONSULTATIONS DE...</a:t>
            </a:r>
            <a:endParaRPr lang="fr-CA" dirty="0">
              <a:latin typeface="Kozuka Mincho Pro L" panose="02020300000000000000" pitchFamily="18" charset="-128"/>
              <a:ea typeface="Kozuka Mincho Pro L" panose="02020300000000000000" pitchFamily="18" charset="-128"/>
            </a:endParaRPr>
          </a:p>
        </p:txBody>
      </p:sp>
      <p:pic>
        <p:nvPicPr>
          <p:cNvPr id="5" name="Image 4">
            <a:extLst>
              <a:ext uri="{FF2B5EF4-FFF2-40B4-BE49-F238E27FC236}">
                <a16:creationId xmlns:a16="http://schemas.microsoft.com/office/drawing/2014/main" id="{071C3662-B3E2-4E11-A044-FD839839DE75}"/>
              </a:ext>
            </a:extLst>
          </p:cNvPr>
          <p:cNvPicPr>
            <a:picLocks noChangeAspect="1"/>
          </p:cNvPicPr>
          <p:nvPr/>
        </p:nvPicPr>
        <p:blipFill>
          <a:blip r:embed="rId2"/>
          <a:stretch>
            <a:fillRect/>
          </a:stretch>
        </p:blipFill>
        <p:spPr>
          <a:xfrm>
            <a:off x="9792902" y="5977682"/>
            <a:ext cx="2191917" cy="619199"/>
          </a:xfrm>
          <a:prstGeom prst="rect">
            <a:avLst/>
          </a:prstGeom>
        </p:spPr>
      </p:pic>
      <p:pic>
        <p:nvPicPr>
          <p:cNvPr id="4" name="Image 3">
            <a:extLst>
              <a:ext uri="{FF2B5EF4-FFF2-40B4-BE49-F238E27FC236}">
                <a16:creationId xmlns:a16="http://schemas.microsoft.com/office/drawing/2014/main" id="{199D9DA7-DA22-429E-9A7B-BEDD39267F2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561253" y="1674222"/>
            <a:ext cx="7069494" cy="38066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4448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764628" y="102366"/>
            <a:ext cx="10515600" cy="1325563"/>
          </a:xfrm>
        </p:spPr>
        <p:txBody>
          <a:bodyPr/>
          <a:lstStyle/>
          <a:p>
            <a:r>
              <a:rPr lang="fr-CA" b="1" dirty="0">
                <a:latin typeface="Times New Roman" panose="02020603050405020304" pitchFamily="18" charset="0"/>
                <a:cs typeface="Times New Roman" panose="02020603050405020304" pitchFamily="18" charset="0"/>
              </a:rPr>
              <a:t>ARTM</a:t>
            </a:r>
          </a:p>
        </p:txBody>
      </p:sp>
      <p:sp>
        <p:nvSpPr>
          <p:cNvPr id="3" name="Espace réservé du contenu 2"/>
          <p:cNvSpPr>
            <a:spLocks noGrp="1"/>
          </p:cNvSpPr>
          <p:nvPr>
            <p:ph idx="1"/>
          </p:nvPr>
        </p:nvSpPr>
        <p:spPr>
          <a:xfrm>
            <a:off x="1" y="1555532"/>
            <a:ext cx="12192000" cy="5087006"/>
          </a:xfrm>
        </p:spPr>
        <p:txBody>
          <a:bodyPr/>
          <a:lstStyle/>
          <a:p>
            <a:pPr marL="0" indent="0" algn="ctr">
              <a:buNone/>
            </a:pPr>
            <a:r>
              <a:rPr lang="fr-CA" sz="3200" b="1" dirty="0">
                <a:latin typeface="Times New Roman" panose="02020603050405020304" pitchFamily="18" charset="0"/>
                <a:cs typeface="Times New Roman" panose="02020603050405020304" pitchFamily="18" charset="0"/>
              </a:rPr>
              <a:t>A</a:t>
            </a:r>
            <a:r>
              <a:rPr lang="fr-CA" sz="3200" dirty="0">
                <a:latin typeface="Times New Roman" panose="02020603050405020304" pitchFamily="18" charset="0"/>
                <a:cs typeface="Times New Roman" panose="02020603050405020304" pitchFamily="18" charset="0"/>
              </a:rPr>
              <a:t>utorité </a:t>
            </a:r>
            <a:r>
              <a:rPr lang="fr-CA" sz="3200" b="1" dirty="0">
                <a:latin typeface="Times New Roman" panose="02020603050405020304" pitchFamily="18" charset="0"/>
                <a:cs typeface="Times New Roman" panose="02020603050405020304" pitchFamily="18" charset="0"/>
              </a:rPr>
              <a:t>R</a:t>
            </a:r>
            <a:r>
              <a:rPr lang="fr-CA" sz="3200" dirty="0">
                <a:latin typeface="Times New Roman" panose="02020603050405020304" pitchFamily="18" charset="0"/>
                <a:cs typeface="Times New Roman" panose="02020603050405020304" pitchFamily="18" charset="0"/>
              </a:rPr>
              <a:t>égionale du </a:t>
            </a:r>
            <a:r>
              <a:rPr lang="fr-CA" sz="3200" b="1" dirty="0">
                <a:latin typeface="Times New Roman" panose="02020603050405020304" pitchFamily="18" charset="0"/>
                <a:cs typeface="Times New Roman" panose="02020603050405020304" pitchFamily="18" charset="0"/>
              </a:rPr>
              <a:t>T</a:t>
            </a:r>
            <a:r>
              <a:rPr lang="fr-CA" sz="3200" dirty="0">
                <a:latin typeface="Times New Roman" panose="02020603050405020304" pitchFamily="18" charset="0"/>
                <a:cs typeface="Times New Roman" panose="02020603050405020304" pitchFamily="18" charset="0"/>
              </a:rPr>
              <a:t>ransport  </a:t>
            </a:r>
            <a:r>
              <a:rPr lang="fr-CA" sz="3200" b="1" dirty="0">
                <a:latin typeface="Times New Roman" panose="02020603050405020304" pitchFamily="18" charset="0"/>
                <a:cs typeface="Times New Roman" panose="02020603050405020304" pitchFamily="18" charset="0"/>
              </a:rPr>
              <a:t>M</a:t>
            </a:r>
            <a:r>
              <a:rPr lang="fr-CA" sz="3200" dirty="0">
                <a:latin typeface="Times New Roman" panose="02020603050405020304" pitchFamily="18" charset="0"/>
                <a:cs typeface="Times New Roman" panose="02020603050405020304" pitchFamily="18" charset="0"/>
              </a:rPr>
              <a:t>étropolitain (ARTM) </a:t>
            </a:r>
          </a:p>
          <a:p>
            <a:pPr marL="0" indent="0">
              <a:buNone/>
            </a:pPr>
            <a:endParaRPr lang="fr-CA" sz="3200" dirty="0">
              <a:latin typeface="Times New Roman" panose="02020603050405020304" pitchFamily="18" charset="0"/>
              <a:cs typeface="Times New Roman" panose="02020603050405020304" pitchFamily="18" charset="0"/>
            </a:endParaRPr>
          </a:p>
          <a:p>
            <a:pPr marL="0" indent="0" algn="ctr">
              <a:buNone/>
            </a:pPr>
            <a:r>
              <a:rPr lang="fr-CA" sz="3200" dirty="0">
                <a:latin typeface="Times New Roman" panose="02020603050405020304" pitchFamily="18" charset="0"/>
                <a:cs typeface="Times New Roman" panose="02020603050405020304" pitchFamily="18" charset="0"/>
              </a:rPr>
              <a:t>Depuis juin 2017 elle s’occupe de </a:t>
            </a:r>
            <a:r>
              <a:rPr lang="fr-FR" sz="3200" b="1" dirty="0">
                <a:latin typeface="Times New Roman" panose="02020603050405020304" pitchFamily="18" charset="0"/>
                <a:cs typeface="Times New Roman" panose="02020603050405020304" pitchFamily="18" charset="0"/>
              </a:rPr>
              <a:t>planifier</a:t>
            </a:r>
            <a:r>
              <a:rPr lang="fr-FR" sz="3200" dirty="0">
                <a:latin typeface="Times New Roman" panose="02020603050405020304" pitchFamily="18" charset="0"/>
                <a:cs typeface="Times New Roman" panose="02020603050405020304" pitchFamily="18" charset="0"/>
              </a:rPr>
              <a:t>, </a:t>
            </a:r>
            <a:r>
              <a:rPr lang="fr-FR" sz="3200" b="1" dirty="0">
                <a:latin typeface="Times New Roman" panose="02020603050405020304" pitchFamily="18" charset="0"/>
                <a:cs typeface="Times New Roman" panose="02020603050405020304" pitchFamily="18" charset="0"/>
              </a:rPr>
              <a:t>organiser</a:t>
            </a:r>
            <a:r>
              <a:rPr lang="fr-FR" sz="3200" dirty="0">
                <a:latin typeface="Times New Roman" panose="02020603050405020304" pitchFamily="18" charset="0"/>
                <a:cs typeface="Times New Roman" panose="02020603050405020304" pitchFamily="18" charset="0"/>
              </a:rPr>
              <a:t>  et </a:t>
            </a:r>
            <a:r>
              <a:rPr lang="fr-FR" sz="3200" b="1" dirty="0">
                <a:latin typeface="Times New Roman" panose="02020603050405020304" pitchFamily="18" charset="0"/>
                <a:cs typeface="Times New Roman" panose="02020603050405020304" pitchFamily="18" charset="0"/>
              </a:rPr>
              <a:t>financer</a:t>
            </a:r>
          </a:p>
          <a:p>
            <a:pPr marL="0" indent="0">
              <a:buNone/>
            </a:pPr>
            <a:endParaRPr lang="fr-FR" sz="3200" b="1" dirty="0">
              <a:latin typeface="Times New Roman" panose="02020603050405020304" pitchFamily="18" charset="0"/>
              <a:cs typeface="Times New Roman" panose="02020603050405020304" pitchFamily="18" charset="0"/>
            </a:endParaRPr>
          </a:p>
          <a:p>
            <a:pPr marL="0" indent="0" algn="ctr">
              <a:buNone/>
            </a:pPr>
            <a:r>
              <a:rPr lang="fr-FR" sz="3200" dirty="0">
                <a:latin typeface="Times New Roman" panose="02020603050405020304" pitchFamily="18" charset="0"/>
                <a:cs typeface="Times New Roman" panose="02020603050405020304" pitchFamily="18" charset="0"/>
              </a:rPr>
              <a:t> le transport collectif sur son territoire </a:t>
            </a:r>
            <a:r>
              <a:rPr lang="fr-FR" sz="3200" b="1" dirty="0">
                <a:latin typeface="Times New Roman" panose="02020603050405020304" pitchFamily="18" charset="0"/>
                <a:cs typeface="Times New Roman" panose="02020603050405020304" pitchFamily="18" charset="0"/>
              </a:rPr>
              <a:t>83 villes</a:t>
            </a:r>
            <a:endParaRPr lang="fr-CA" sz="3200" b="1" dirty="0">
              <a:latin typeface="Times New Roman" panose="02020603050405020304" pitchFamily="18" charset="0"/>
              <a:cs typeface="Times New Roman" panose="02020603050405020304" pitchFamily="18" charset="0"/>
            </a:endParaRPr>
          </a:p>
          <a:p>
            <a:pPr marL="0" indent="0">
              <a:buNone/>
            </a:pPr>
            <a:endParaRPr lang="fr-CA" dirty="0"/>
          </a:p>
        </p:txBody>
      </p:sp>
      <p:pic>
        <p:nvPicPr>
          <p:cNvPr id="4" name="Image 3">
            <a:extLst>
              <a:ext uri="{FF2B5EF4-FFF2-40B4-BE49-F238E27FC236}">
                <a16:creationId xmlns:a16="http://schemas.microsoft.com/office/drawing/2014/main" id="{5939AC62-3A44-4174-83D8-E64E27A3DA28}"/>
              </a:ext>
            </a:extLst>
          </p:cNvPr>
          <p:cNvPicPr>
            <a:picLocks noChangeAspect="1"/>
          </p:cNvPicPr>
          <p:nvPr/>
        </p:nvPicPr>
        <p:blipFill>
          <a:blip r:embed="rId2"/>
          <a:stretch>
            <a:fillRect/>
          </a:stretch>
        </p:blipFill>
        <p:spPr>
          <a:xfrm>
            <a:off x="9792902" y="5977682"/>
            <a:ext cx="2191917" cy="619199"/>
          </a:xfrm>
          <a:prstGeom prst="rect">
            <a:avLst/>
          </a:prstGeom>
        </p:spPr>
      </p:pic>
    </p:spTree>
    <p:extLst>
      <p:ext uri="{BB962C8B-B14F-4D97-AF65-F5344CB8AC3E}">
        <p14:creationId xmlns:p14="http://schemas.microsoft.com/office/powerpoint/2010/main" val="15224262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03860" y="384824"/>
            <a:ext cx="10515600" cy="1799899"/>
          </a:xfrm>
        </p:spPr>
        <p:txBody>
          <a:bodyPr>
            <a:normAutofit fontScale="90000"/>
          </a:bodyPr>
          <a:lstStyle/>
          <a:p>
            <a:r>
              <a:rPr lang="fr-CA" b="1" dirty="0">
                <a:latin typeface="Times New Roman" panose="02020603050405020304" pitchFamily="18" charset="0"/>
                <a:cs typeface="Times New Roman" panose="02020603050405020304" pitchFamily="18" charset="0"/>
              </a:rPr>
              <a:t>Réduire le nombres de titres </a:t>
            </a:r>
            <a:r>
              <a:rPr lang="fr-CA" dirty="0"/>
              <a:t/>
            </a:r>
            <a:br>
              <a:rPr lang="fr-CA" dirty="0"/>
            </a:br>
            <a:r>
              <a:rPr lang="fr-CA" dirty="0"/>
              <a:t>                  </a:t>
            </a:r>
            <a:r>
              <a:rPr lang="fr-CA" sz="8000" dirty="0">
                <a:latin typeface="Times New Roman" panose="02020603050405020304" pitchFamily="18" charset="0"/>
                <a:cs typeface="Times New Roman" panose="02020603050405020304" pitchFamily="18" charset="0"/>
              </a:rPr>
              <a:t>700             15</a:t>
            </a:r>
            <a:endParaRPr lang="fr-CA" sz="8000" b="1" dirty="0"/>
          </a:p>
        </p:txBody>
      </p:sp>
      <p:pic>
        <p:nvPicPr>
          <p:cNvPr id="7170" name="Picture 2" descr="Image associÃ©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6098" y="2103511"/>
            <a:ext cx="2371550" cy="174360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3"/>
          <a:stretch>
            <a:fillRect/>
          </a:stretch>
        </p:blipFill>
        <p:spPr>
          <a:xfrm>
            <a:off x="2951988" y="4163633"/>
            <a:ext cx="2502408" cy="1839817"/>
          </a:xfrm>
          <a:prstGeom prst="rect">
            <a:avLst/>
          </a:prstGeom>
        </p:spPr>
      </p:pic>
      <p:pic>
        <p:nvPicPr>
          <p:cNvPr id="5" name="Image 4"/>
          <p:cNvPicPr>
            <a:picLocks noChangeAspect="1"/>
          </p:cNvPicPr>
          <p:nvPr/>
        </p:nvPicPr>
        <p:blipFill rotWithShape="1">
          <a:blip r:embed="rId4"/>
          <a:srcRect l="14163" t="19851" r="17463" b="13504"/>
          <a:stretch/>
        </p:blipFill>
        <p:spPr>
          <a:xfrm>
            <a:off x="5276925" y="3208836"/>
            <a:ext cx="3039763" cy="859731"/>
          </a:xfrm>
          <a:prstGeom prst="rect">
            <a:avLst/>
          </a:prstGeom>
        </p:spPr>
      </p:pic>
      <p:pic>
        <p:nvPicPr>
          <p:cNvPr id="6" name="Image 5"/>
          <p:cNvPicPr>
            <a:picLocks noChangeAspect="1"/>
          </p:cNvPicPr>
          <p:nvPr/>
        </p:nvPicPr>
        <p:blipFill>
          <a:blip r:embed="rId5"/>
          <a:stretch>
            <a:fillRect/>
          </a:stretch>
        </p:blipFill>
        <p:spPr>
          <a:xfrm>
            <a:off x="5356235" y="2377226"/>
            <a:ext cx="699510" cy="560360"/>
          </a:xfrm>
          <a:prstGeom prst="rect">
            <a:avLst/>
          </a:prstGeom>
        </p:spPr>
      </p:pic>
      <p:pic>
        <p:nvPicPr>
          <p:cNvPr id="8" name="Image 7"/>
          <p:cNvPicPr>
            <a:picLocks noChangeAspect="1"/>
          </p:cNvPicPr>
          <p:nvPr/>
        </p:nvPicPr>
        <p:blipFill rotWithShape="1">
          <a:blip r:embed="rId6"/>
          <a:srcRect l="5253" t="30320" r="4987" b="26000"/>
          <a:stretch/>
        </p:blipFill>
        <p:spPr>
          <a:xfrm rot="20338798">
            <a:off x="1710715" y="3827679"/>
            <a:ext cx="742516" cy="481776"/>
          </a:xfrm>
          <a:prstGeom prst="rect">
            <a:avLst/>
          </a:prstGeom>
        </p:spPr>
      </p:pic>
      <p:pic>
        <p:nvPicPr>
          <p:cNvPr id="9" name="Image 8"/>
          <p:cNvPicPr>
            <a:picLocks noChangeAspect="1"/>
          </p:cNvPicPr>
          <p:nvPr/>
        </p:nvPicPr>
        <p:blipFill rotWithShape="1">
          <a:blip r:embed="rId7"/>
          <a:srcRect l="4878" t="5978" r="3957" b="7569"/>
          <a:stretch/>
        </p:blipFill>
        <p:spPr>
          <a:xfrm rot="1591734">
            <a:off x="3981519" y="2609112"/>
            <a:ext cx="801182" cy="494669"/>
          </a:xfrm>
          <a:prstGeom prst="rect">
            <a:avLst/>
          </a:prstGeom>
        </p:spPr>
      </p:pic>
      <p:sp>
        <p:nvSpPr>
          <p:cNvPr id="10" name="Flèche droite 9"/>
          <p:cNvSpPr/>
          <p:nvPr/>
        </p:nvSpPr>
        <p:spPr>
          <a:xfrm>
            <a:off x="6096000" y="1355140"/>
            <a:ext cx="2426814" cy="5596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1" name="Image 10"/>
          <p:cNvPicPr>
            <a:picLocks noChangeAspect="1"/>
          </p:cNvPicPr>
          <p:nvPr/>
        </p:nvPicPr>
        <p:blipFill>
          <a:blip r:embed="rId8"/>
          <a:stretch>
            <a:fillRect/>
          </a:stretch>
        </p:blipFill>
        <p:spPr>
          <a:xfrm rot="1975714">
            <a:off x="2240108" y="4736816"/>
            <a:ext cx="731279" cy="465581"/>
          </a:xfrm>
          <a:prstGeom prst="rect">
            <a:avLst/>
          </a:prstGeom>
        </p:spPr>
      </p:pic>
      <p:pic>
        <p:nvPicPr>
          <p:cNvPr id="12" name="Image 11"/>
          <p:cNvPicPr>
            <a:picLocks noChangeAspect="1"/>
          </p:cNvPicPr>
          <p:nvPr/>
        </p:nvPicPr>
        <p:blipFill rotWithShape="1">
          <a:blip r:embed="rId9"/>
          <a:srcRect l="15121" t="26480" r="9999" b="29840"/>
          <a:stretch/>
        </p:blipFill>
        <p:spPr>
          <a:xfrm rot="1005732">
            <a:off x="4230210" y="3555365"/>
            <a:ext cx="731666" cy="426805"/>
          </a:xfrm>
          <a:prstGeom prst="rect">
            <a:avLst/>
          </a:prstGeom>
        </p:spPr>
      </p:pic>
      <p:pic>
        <p:nvPicPr>
          <p:cNvPr id="7172" name="Picture 4" descr="RÃ©sultats de recherche d'images pour Â«Â titre transport longueuilÂ Â»"/>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3117658" flipV="1">
            <a:off x="793928" y="4076393"/>
            <a:ext cx="598559" cy="59975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p:cNvPicPr>
            <a:picLocks noChangeAspect="1"/>
          </p:cNvPicPr>
          <p:nvPr/>
        </p:nvPicPr>
        <p:blipFill>
          <a:blip r:embed="rId11"/>
          <a:stretch>
            <a:fillRect/>
          </a:stretch>
        </p:blipFill>
        <p:spPr>
          <a:xfrm rot="20134358">
            <a:off x="463254" y="5031360"/>
            <a:ext cx="1727061" cy="1538390"/>
          </a:xfrm>
          <a:prstGeom prst="rect">
            <a:avLst/>
          </a:prstGeom>
        </p:spPr>
      </p:pic>
      <p:pic>
        <p:nvPicPr>
          <p:cNvPr id="16" name="Image 15"/>
          <p:cNvPicPr>
            <a:picLocks noChangeAspect="1"/>
          </p:cNvPicPr>
          <p:nvPr/>
        </p:nvPicPr>
        <p:blipFill>
          <a:blip r:embed="rId12"/>
          <a:stretch>
            <a:fillRect/>
          </a:stretch>
        </p:blipFill>
        <p:spPr>
          <a:xfrm rot="19905414">
            <a:off x="5981858" y="4876342"/>
            <a:ext cx="2401265" cy="1425810"/>
          </a:xfrm>
          <a:prstGeom prst="rect">
            <a:avLst/>
          </a:prstGeom>
        </p:spPr>
      </p:pic>
      <p:pic>
        <p:nvPicPr>
          <p:cNvPr id="15" name="Image 14">
            <a:extLst>
              <a:ext uri="{FF2B5EF4-FFF2-40B4-BE49-F238E27FC236}">
                <a16:creationId xmlns:a16="http://schemas.microsoft.com/office/drawing/2014/main" id="{0A25191A-6811-461E-99F3-BFF062F63FFF}"/>
              </a:ext>
            </a:extLst>
          </p:cNvPr>
          <p:cNvPicPr>
            <a:picLocks noChangeAspect="1"/>
          </p:cNvPicPr>
          <p:nvPr/>
        </p:nvPicPr>
        <p:blipFill>
          <a:blip r:embed="rId13"/>
          <a:stretch>
            <a:fillRect/>
          </a:stretch>
        </p:blipFill>
        <p:spPr>
          <a:xfrm>
            <a:off x="9792902" y="5977682"/>
            <a:ext cx="2191917" cy="619199"/>
          </a:xfrm>
          <a:prstGeom prst="rect">
            <a:avLst/>
          </a:prstGeom>
        </p:spPr>
      </p:pic>
    </p:spTree>
    <p:extLst>
      <p:ext uri="{BB962C8B-B14F-4D97-AF65-F5344CB8AC3E}">
        <p14:creationId xmlns:p14="http://schemas.microsoft.com/office/powerpoint/2010/main" val="15351196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43778-7F6C-4E8D-84D1-D5CDB99281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10">
            <a:extLst>
              <a:ext uri="{FF2B5EF4-FFF2-40B4-BE49-F238E27FC236}">
                <a16:creationId xmlns:a16="http://schemas.microsoft.com/office/drawing/2014/main" id="{1D22F88D-6907-48AF-B024-346E855E0D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p:cNvSpPr>
            <a:spLocks noGrp="1"/>
          </p:cNvSpPr>
          <p:nvPr>
            <p:ph type="title"/>
          </p:nvPr>
        </p:nvSpPr>
        <p:spPr>
          <a:xfrm>
            <a:off x="496112" y="685801"/>
            <a:ext cx="2743200" cy="5105400"/>
          </a:xfrm>
        </p:spPr>
        <p:txBody>
          <a:bodyPr>
            <a:normAutofit/>
          </a:bodyPr>
          <a:lstStyle/>
          <a:p>
            <a:pPr algn="l"/>
            <a:r>
              <a:rPr lang="fr-CA" sz="3200" dirty="0">
                <a:solidFill>
                  <a:srgbClr val="FFFFFF"/>
                </a:solidFill>
                <a:latin typeface="Times New Roman" panose="02020603050405020304" pitchFamily="18" charset="0"/>
                <a:cs typeface="Times New Roman" panose="02020603050405020304" pitchFamily="18" charset="0"/>
              </a:rPr>
              <a:t>On attend les consultations</a:t>
            </a:r>
          </a:p>
        </p:txBody>
      </p:sp>
      <p:grpSp>
        <p:nvGrpSpPr>
          <p:cNvPr id="24" name="Group 12">
            <a:extLst>
              <a:ext uri="{FF2B5EF4-FFF2-40B4-BE49-F238E27FC236}">
                <a16:creationId xmlns:a16="http://schemas.microsoft.com/office/drawing/2014/main" id="{F3842748-48B5-4DD0-A06A-A31C74024A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6" name="Espace réservé du contenu 2"/>
          <p:cNvSpPr>
            <a:spLocks noGrp="1"/>
          </p:cNvSpPr>
          <p:nvPr>
            <p:ph idx="1"/>
          </p:nvPr>
        </p:nvSpPr>
        <p:spPr>
          <a:xfrm>
            <a:off x="5117106" y="685800"/>
            <a:ext cx="6385918" cy="5795997"/>
          </a:xfrm>
        </p:spPr>
        <p:txBody>
          <a:bodyPr>
            <a:normAutofit lnSpcReduction="10000"/>
          </a:bodyPr>
          <a:lstStyle/>
          <a:p>
            <a:endParaRPr lang="fr-F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Tournée dans 5 régions avec des audiences publiques</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 Appel de mémoire et présentation sous invitation. </a:t>
            </a:r>
          </a:p>
          <a:p>
            <a:pPr marL="0" indent="0">
              <a:buNone/>
            </a:pPr>
            <a:r>
              <a:rPr lang="fr-FR" sz="2800" dirty="0">
                <a:latin typeface="Times New Roman" panose="02020603050405020304" pitchFamily="18" charset="0"/>
                <a:cs typeface="Times New Roman" panose="02020603050405020304" pitchFamily="18" charset="0"/>
              </a:rPr>
              <a:t>(Le MTPA sera invité)</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Ça devait se passer à l’automne… mais on attend toujours les dates et le document de consultation. </a:t>
            </a:r>
            <a:endParaRPr lang="fr-CA" sz="2800" dirty="0">
              <a:latin typeface="Times New Roman" panose="02020603050405020304" pitchFamily="18" charset="0"/>
              <a:cs typeface="Times New Roman" panose="02020603050405020304" pitchFamily="18" charset="0"/>
            </a:endParaRPr>
          </a:p>
          <a:p>
            <a:endParaRPr lang="fr-CA" sz="2000" dirty="0"/>
          </a:p>
        </p:txBody>
      </p:sp>
      <p:pic>
        <p:nvPicPr>
          <p:cNvPr id="4" name="Image 3">
            <a:extLst>
              <a:ext uri="{FF2B5EF4-FFF2-40B4-BE49-F238E27FC236}">
                <a16:creationId xmlns:a16="http://schemas.microsoft.com/office/drawing/2014/main" id="{B1EB7CEE-26F6-4206-B3CD-830CFC93887E}"/>
              </a:ext>
            </a:extLst>
          </p:cNvPr>
          <p:cNvPicPr>
            <a:picLocks noChangeAspect="1"/>
          </p:cNvPicPr>
          <p:nvPr/>
        </p:nvPicPr>
        <p:blipFill>
          <a:blip r:embed="rId3"/>
          <a:stretch>
            <a:fillRect/>
          </a:stretch>
        </p:blipFill>
        <p:spPr>
          <a:xfrm>
            <a:off x="714881" y="5862599"/>
            <a:ext cx="2191917" cy="619199"/>
          </a:xfrm>
          <a:prstGeom prst="rect">
            <a:avLst/>
          </a:prstGeom>
        </p:spPr>
      </p:pic>
    </p:spTree>
    <p:extLst>
      <p:ext uri="{BB962C8B-B14F-4D97-AF65-F5344CB8AC3E}">
        <p14:creationId xmlns:p14="http://schemas.microsoft.com/office/powerpoint/2010/main" val="17546335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59525" y="1"/>
            <a:ext cx="10515600" cy="987972"/>
          </a:xfrm>
        </p:spPr>
        <p:txBody>
          <a:bodyPr/>
          <a:lstStyle/>
          <a:p>
            <a:r>
              <a:rPr lang="fr-CA" dirty="0">
                <a:latin typeface="Times New Roman" panose="02020603050405020304" pitchFamily="18" charset="0"/>
                <a:cs typeface="Times New Roman" panose="02020603050405020304" pitchFamily="18" charset="0"/>
              </a:rPr>
              <a:t>Ce qu’on sait</a:t>
            </a:r>
          </a:p>
        </p:txBody>
      </p:sp>
      <p:sp>
        <p:nvSpPr>
          <p:cNvPr id="3" name="Espace réservé du contenu 2"/>
          <p:cNvSpPr>
            <a:spLocks noGrp="1"/>
          </p:cNvSpPr>
          <p:nvPr>
            <p:ph idx="1"/>
          </p:nvPr>
        </p:nvSpPr>
        <p:spPr>
          <a:xfrm>
            <a:off x="0" y="798786"/>
            <a:ext cx="11353800" cy="5791200"/>
          </a:xfrm>
        </p:spPr>
        <p:txBody>
          <a:bodyPr>
            <a:normAutofit lnSpcReduction="10000"/>
          </a:bodyPr>
          <a:lstStyle/>
          <a:p>
            <a:pPr>
              <a:buFont typeface="Wingdings" panose="05000000000000000000" pitchFamily="2" charset="2"/>
              <a:buChar char="Ø"/>
            </a:pPr>
            <a:r>
              <a:rPr lang="fr-CA" dirty="0"/>
              <a:t> </a:t>
            </a:r>
            <a:r>
              <a:rPr lang="fr-CA" dirty="0">
                <a:latin typeface="Times New Roman" panose="02020603050405020304" pitchFamily="18" charset="0"/>
                <a:cs typeface="Times New Roman" panose="02020603050405020304" pitchFamily="18" charset="0"/>
              </a:rPr>
              <a:t>Les dates bientôt connues (on imagine fin de l’hiver pour le printemps)</a:t>
            </a:r>
          </a:p>
          <a:p>
            <a:pPr marL="0" indent="0">
              <a:buNone/>
            </a:pPr>
            <a:endParaRPr lang="fr-CA"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dirty="0">
                <a:latin typeface="Times New Roman" panose="02020603050405020304" pitchFamily="18" charset="0"/>
                <a:cs typeface="Times New Roman" panose="02020603050405020304" pitchFamily="18" charset="0"/>
              </a:rPr>
              <a:t> Consultation sur comment organiser les tarifs  pour que ça devienne logique/harmonieux entre les villes et les différents tarifs</a:t>
            </a:r>
          </a:p>
          <a:p>
            <a:pPr marL="0" indent="0">
              <a:buNone/>
            </a:pPr>
            <a:r>
              <a:rPr lang="fr-CA" dirty="0">
                <a:solidFill>
                  <a:schemeClr val="accent1">
                    <a:lumMod val="75000"/>
                  </a:schemeClr>
                </a:solidFill>
                <a:latin typeface="Times New Roman" panose="02020603050405020304" pitchFamily="18" charset="0"/>
                <a:cs typeface="Times New Roman" panose="02020603050405020304" pitchFamily="18" charset="0"/>
              </a:rPr>
              <a:t>                réduire le nombre de tarifs</a:t>
            </a:r>
            <a:r>
              <a:rPr lang="fr-CA" dirty="0">
                <a:latin typeface="Times New Roman" panose="02020603050405020304" pitchFamily="18" charset="0"/>
                <a:cs typeface="Times New Roman" panose="02020603050405020304" pitchFamily="18" charset="0"/>
              </a:rPr>
              <a:t>:  700                  15</a:t>
            </a:r>
          </a:p>
          <a:p>
            <a:pPr marL="0" indent="0">
              <a:buNone/>
            </a:pPr>
            <a:endParaRPr lang="fr-CA"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dirty="0">
                <a:latin typeface="Times New Roman" panose="02020603050405020304" pitchFamily="18" charset="0"/>
                <a:cs typeface="Times New Roman" panose="02020603050405020304" pitchFamily="18" charset="0"/>
              </a:rPr>
              <a:t>En ce moment il y a 8 zones, les tarifs sont différents selon la zone </a:t>
            </a:r>
          </a:p>
          <a:p>
            <a:pPr marL="0" indent="0">
              <a:buNone/>
            </a:pPr>
            <a:r>
              <a:rPr lang="fr-CA" dirty="0">
                <a:solidFill>
                  <a:schemeClr val="accent1">
                    <a:lumMod val="75000"/>
                  </a:schemeClr>
                </a:solidFill>
                <a:latin typeface="Times New Roman" panose="02020603050405020304" pitchFamily="18" charset="0"/>
                <a:cs typeface="Times New Roman" panose="02020603050405020304" pitchFamily="18" charset="0"/>
              </a:rPr>
              <a:t>               réduire le nombre de zones</a:t>
            </a:r>
          </a:p>
          <a:p>
            <a:pPr marL="0" indent="0">
              <a:buNone/>
            </a:pPr>
            <a:endParaRPr lang="fr-CA"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dirty="0">
                <a:latin typeface="Times New Roman" panose="02020603050405020304" pitchFamily="18" charset="0"/>
                <a:cs typeface="Times New Roman" panose="02020603050405020304" pitchFamily="18" charset="0"/>
              </a:rPr>
              <a:t>En ce moment le tarif réduit pour aînés et étudiants n’est pas le même d’une zone à l’autre. </a:t>
            </a:r>
          </a:p>
          <a:p>
            <a:pPr marL="0" indent="0">
              <a:buNone/>
            </a:pPr>
            <a:r>
              <a:rPr lang="fr-CA" dirty="0">
                <a:latin typeface="Times New Roman" panose="02020603050405020304" pitchFamily="18" charset="0"/>
                <a:cs typeface="Times New Roman" panose="02020603050405020304" pitchFamily="18" charset="0"/>
              </a:rPr>
              <a:t>               </a:t>
            </a:r>
            <a:r>
              <a:rPr lang="fr-CA" dirty="0">
                <a:solidFill>
                  <a:schemeClr val="accent1">
                    <a:lumMod val="75000"/>
                  </a:schemeClr>
                </a:solidFill>
                <a:latin typeface="Times New Roman" panose="02020603050405020304" pitchFamily="18" charset="0"/>
                <a:cs typeface="Times New Roman" panose="02020603050405020304" pitchFamily="18" charset="0"/>
              </a:rPr>
              <a:t>Un but= amoindrir les différences</a:t>
            </a:r>
          </a:p>
          <a:p>
            <a:pPr marL="0" indent="0">
              <a:buNone/>
            </a:pPr>
            <a:endParaRPr lang="fr-CA" dirty="0"/>
          </a:p>
        </p:txBody>
      </p:sp>
      <p:sp>
        <p:nvSpPr>
          <p:cNvPr id="4" name="Flèche droite 3"/>
          <p:cNvSpPr/>
          <p:nvPr/>
        </p:nvSpPr>
        <p:spPr>
          <a:xfrm>
            <a:off x="5444359" y="2598788"/>
            <a:ext cx="945931" cy="265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8557498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92671" y="1"/>
            <a:ext cx="10871637" cy="959641"/>
          </a:xfrm>
        </p:spPr>
        <p:txBody>
          <a:bodyPr/>
          <a:lstStyle/>
          <a:p>
            <a:r>
              <a:rPr lang="fr-CA" dirty="0"/>
              <a:t> </a:t>
            </a:r>
            <a:r>
              <a:rPr lang="fr-CA" dirty="0">
                <a:latin typeface="Times New Roman" panose="02020603050405020304" pitchFamily="18" charset="0"/>
                <a:cs typeface="Times New Roman" panose="02020603050405020304" pitchFamily="18" charset="0"/>
              </a:rPr>
              <a:t>De nouvelles façons de faire payer </a:t>
            </a:r>
          </a:p>
        </p:txBody>
      </p:sp>
      <p:pic>
        <p:nvPicPr>
          <p:cNvPr id="5" name="Image 4"/>
          <p:cNvPicPr/>
          <p:nvPr/>
        </p:nvPicPr>
        <p:blipFill rotWithShape="1">
          <a:blip r:embed="rId2"/>
          <a:srcRect l="21296" t="18725" r="8797" b="53497"/>
          <a:stretch/>
        </p:blipFill>
        <p:spPr bwMode="auto">
          <a:xfrm>
            <a:off x="287061" y="2836252"/>
            <a:ext cx="8047641" cy="1830341"/>
          </a:xfrm>
          <a:prstGeom prst="rect">
            <a:avLst/>
          </a:prstGeom>
          <a:ln>
            <a:noFill/>
          </a:ln>
          <a:extLst>
            <a:ext uri="{53640926-AAD7-44D8-BBD7-CCE9431645EC}">
              <a14:shadowObscured xmlns:a14="http://schemas.microsoft.com/office/drawing/2010/main"/>
            </a:ext>
          </a:extLst>
        </p:spPr>
      </p:pic>
      <p:pic>
        <p:nvPicPr>
          <p:cNvPr id="6" name="Image 5"/>
          <p:cNvPicPr/>
          <p:nvPr/>
        </p:nvPicPr>
        <p:blipFill rotWithShape="1">
          <a:blip r:embed="rId3"/>
          <a:srcRect l="21296" t="18108" r="9607" b="55760"/>
          <a:stretch/>
        </p:blipFill>
        <p:spPr bwMode="auto">
          <a:xfrm>
            <a:off x="157654" y="959642"/>
            <a:ext cx="8068661" cy="1593343"/>
          </a:xfrm>
          <a:prstGeom prst="rect">
            <a:avLst/>
          </a:prstGeom>
          <a:ln>
            <a:noFill/>
          </a:ln>
          <a:extLst>
            <a:ext uri="{53640926-AAD7-44D8-BBD7-CCE9431645EC}">
              <a14:shadowObscured xmlns:a14="http://schemas.microsoft.com/office/drawing/2010/main"/>
            </a:ext>
          </a:extLst>
        </p:spPr>
      </p:pic>
      <p:pic>
        <p:nvPicPr>
          <p:cNvPr id="7" name="Espace réservé du contenu 6"/>
          <p:cNvPicPr>
            <a:picLocks noGrp="1"/>
          </p:cNvPicPr>
          <p:nvPr>
            <p:ph idx="1"/>
          </p:nvPr>
        </p:nvPicPr>
        <p:blipFill rotWithShape="1">
          <a:blip r:embed="rId4"/>
          <a:srcRect l="21296" t="18107" r="5903" b="56379"/>
          <a:stretch/>
        </p:blipFill>
        <p:spPr bwMode="auto">
          <a:xfrm>
            <a:off x="287061" y="4813739"/>
            <a:ext cx="9748566" cy="18077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350202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43778-7F6C-4E8D-84D1-D5CDB99281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10">
            <a:extLst>
              <a:ext uri="{FF2B5EF4-FFF2-40B4-BE49-F238E27FC236}">
                <a16:creationId xmlns:a16="http://schemas.microsoft.com/office/drawing/2014/main" id="{1D22F88D-6907-48AF-B024-346E855E0D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p:cNvSpPr>
            <a:spLocks noGrp="1"/>
          </p:cNvSpPr>
          <p:nvPr>
            <p:ph type="title"/>
          </p:nvPr>
        </p:nvSpPr>
        <p:spPr>
          <a:xfrm>
            <a:off x="496112" y="685801"/>
            <a:ext cx="2743200" cy="5105400"/>
          </a:xfrm>
        </p:spPr>
        <p:txBody>
          <a:bodyPr>
            <a:normAutofit/>
          </a:bodyPr>
          <a:lstStyle/>
          <a:p>
            <a:pPr algn="l"/>
            <a:r>
              <a:rPr lang="fr-CA" sz="3200" dirty="0">
                <a:solidFill>
                  <a:srgbClr val="FFFFFF"/>
                </a:solidFill>
                <a:latin typeface="Times New Roman" panose="02020603050405020304" pitchFamily="18" charset="0"/>
                <a:cs typeface="Times New Roman" panose="02020603050405020304" pitchFamily="18" charset="0"/>
              </a:rPr>
              <a:t>Notre position</a:t>
            </a:r>
          </a:p>
        </p:txBody>
      </p:sp>
      <p:grpSp>
        <p:nvGrpSpPr>
          <p:cNvPr id="24" name="Group 12">
            <a:extLst>
              <a:ext uri="{FF2B5EF4-FFF2-40B4-BE49-F238E27FC236}">
                <a16:creationId xmlns:a16="http://schemas.microsoft.com/office/drawing/2014/main" id="{F3842748-48B5-4DD0-A06A-A31C74024A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6" name="Espace réservé du contenu 2"/>
          <p:cNvSpPr>
            <a:spLocks noGrp="1"/>
          </p:cNvSpPr>
          <p:nvPr>
            <p:ph idx="1"/>
          </p:nvPr>
        </p:nvSpPr>
        <p:spPr>
          <a:xfrm>
            <a:off x="5117106" y="310896"/>
            <a:ext cx="6385918" cy="6594729"/>
          </a:xfrm>
        </p:spPr>
        <p:txBody>
          <a:bodyPr>
            <a:normAutofit/>
          </a:bodyPr>
          <a:lstStyle/>
          <a:p>
            <a:endParaRPr lang="fr-FR"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Consultation de l’ARTM: Le MTPA  va évaluer/donner notre avis sur différents éléments, différentes façons de payer pour les transports comme celles-là. </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 </a:t>
            </a:r>
            <a:r>
              <a:rPr lang="fr-CA" sz="2800" dirty="0">
                <a:latin typeface="Times New Roman" panose="02020603050405020304" pitchFamily="18" charset="0"/>
                <a:cs typeface="Times New Roman" panose="02020603050405020304" pitchFamily="18" charset="0"/>
              </a:rPr>
              <a:t>Faire valoir que le tarif social pour les personnes à faible revenu est la façon de rendre le transport plus accessible. </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La révision de l’ARTM = meilleur moment d’ajouter un tarif réduit basé sur le revenu.</a:t>
            </a:r>
          </a:p>
          <a:p>
            <a:endParaRPr lang="fr-CA" sz="2000" dirty="0"/>
          </a:p>
        </p:txBody>
      </p:sp>
      <p:pic>
        <p:nvPicPr>
          <p:cNvPr id="4" name="Image 3">
            <a:extLst>
              <a:ext uri="{FF2B5EF4-FFF2-40B4-BE49-F238E27FC236}">
                <a16:creationId xmlns:a16="http://schemas.microsoft.com/office/drawing/2014/main" id="{B1EB7CEE-26F6-4206-B3CD-830CFC93887E}"/>
              </a:ext>
            </a:extLst>
          </p:cNvPr>
          <p:cNvPicPr>
            <a:picLocks noChangeAspect="1"/>
          </p:cNvPicPr>
          <p:nvPr/>
        </p:nvPicPr>
        <p:blipFill>
          <a:blip r:embed="rId3"/>
          <a:stretch>
            <a:fillRect/>
          </a:stretch>
        </p:blipFill>
        <p:spPr>
          <a:xfrm>
            <a:off x="714881" y="5862599"/>
            <a:ext cx="2191917" cy="619199"/>
          </a:xfrm>
          <a:prstGeom prst="rect">
            <a:avLst/>
          </a:prstGeom>
        </p:spPr>
      </p:pic>
    </p:spTree>
    <p:extLst>
      <p:ext uri="{BB962C8B-B14F-4D97-AF65-F5344CB8AC3E}">
        <p14:creationId xmlns:p14="http://schemas.microsoft.com/office/powerpoint/2010/main" val="4216908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43778-7F6C-4E8D-84D1-D5CDB99281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10">
            <a:extLst>
              <a:ext uri="{FF2B5EF4-FFF2-40B4-BE49-F238E27FC236}">
                <a16:creationId xmlns:a16="http://schemas.microsoft.com/office/drawing/2014/main" id="{1D22F88D-6907-48AF-B024-346E855E0D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p:cNvSpPr>
            <a:spLocks noGrp="1"/>
          </p:cNvSpPr>
          <p:nvPr>
            <p:ph type="title"/>
          </p:nvPr>
        </p:nvSpPr>
        <p:spPr>
          <a:xfrm>
            <a:off x="496112" y="685801"/>
            <a:ext cx="2743200" cy="5105400"/>
          </a:xfrm>
        </p:spPr>
        <p:txBody>
          <a:bodyPr>
            <a:normAutofit/>
          </a:bodyPr>
          <a:lstStyle/>
          <a:p>
            <a:pPr algn="l"/>
            <a:r>
              <a:rPr lang="fr-CA" sz="3200" dirty="0">
                <a:solidFill>
                  <a:srgbClr val="FFFFFF"/>
                </a:solidFill>
                <a:latin typeface="Times New Roman" panose="02020603050405020304" pitchFamily="18" charset="0"/>
                <a:cs typeface="Times New Roman" panose="02020603050405020304" pitchFamily="18" charset="0"/>
              </a:rPr>
              <a:t>Étapes à venir </a:t>
            </a:r>
          </a:p>
        </p:txBody>
      </p:sp>
      <p:grpSp>
        <p:nvGrpSpPr>
          <p:cNvPr id="24" name="Group 12">
            <a:extLst>
              <a:ext uri="{FF2B5EF4-FFF2-40B4-BE49-F238E27FC236}">
                <a16:creationId xmlns:a16="http://schemas.microsoft.com/office/drawing/2014/main" id="{F3842748-48B5-4DD0-A06A-A31C74024A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6" name="Espace réservé du contenu 2"/>
          <p:cNvSpPr>
            <a:spLocks noGrp="1"/>
          </p:cNvSpPr>
          <p:nvPr>
            <p:ph idx="1"/>
          </p:nvPr>
        </p:nvSpPr>
        <p:spPr>
          <a:xfrm>
            <a:off x="5117106" y="261119"/>
            <a:ext cx="6385918" cy="6176256"/>
          </a:xfrm>
        </p:spPr>
        <p:txBody>
          <a:bodyPr>
            <a:normAutofit lnSpcReduction="10000"/>
          </a:bodyPr>
          <a:lstStyle/>
          <a:p>
            <a:endParaRPr lang="fr-F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Une conférence de presse avec nos alliés</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 </a:t>
            </a:r>
            <a:r>
              <a:rPr lang="fr-CA" sz="2800" dirty="0">
                <a:latin typeface="Times New Roman" panose="02020603050405020304" pitchFamily="18" charset="0"/>
                <a:cs typeface="Times New Roman" panose="02020603050405020304" pitchFamily="18" charset="0"/>
              </a:rPr>
              <a:t>Présence dans les audiences publiques</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Dépôt d’un mémoire</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Campagne de visibilité </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Envoi d’un avis par les groupes amis </a:t>
            </a:r>
          </a:p>
          <a:p>
            <a:endParaRPr lang="fr-CA" sz="2000" dirty="0"/>
          </a:p>
        </p:txBody>
      </p:sp>
      <p:pic>
        <p:nvPicPr>
          <p:cNvPr id="4" name="Image 3">
            <a:extLst>
              <a:ext uri="{FF2B5EF4-FFF2-40B4-BE49-F238E27FC236}">
                <a16:creationId xmlns:a16="http://schemas.microsoft.com/office/drawing/2014/main" id="{B1EB7CEE-26F6-4206-B3CD-830CFC93887E}"/>
              </a:ext>
            </a:extLst>
          </p:cNvPr>
          <p:cNvPicPr>
            <a:picLocks noChangeAspect="1"/>
          </p:cNvPicPr>
          <p:nvPr/>
        </p:nvPicPr>
        <p:blipFill>
          <a:blip r:embed="rId3"/>
          <a:stretch>
            <a:fillRect/>
          </a:stretch>
        </p:blipFill>
        <p:spPr>
          <a:xfrm>
            <a:off x="714881" y="5862599"/>
            <a:ext cx="2191917" cy="619199"/>
          </a:xfrm>
          <a:prstGeom prst="rect">
            <a:avLst/>
          </a:prstGeom>
        </p:spPr>
      </p:pic>
    </p:spTree>
    <p:extLst>
      <p:ext uri="{BB962C8B-B14F-4D97-AF65-F5344CB8AC3E}">
        <p14:creationId xmlns:p14="http://schemas.microsoft.com/office/powerpoint/2010/main" val="36689326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643778-7F6C-4E8D-84D1-D5CDB99281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10">
            <a:extLst>
              <a:ext uri="{FF2B5EF4-FFF2-40B4-BE49-F238E27FC236}">
                <a16:creationId xmlns:a16="http://schemas.microsoft.com/office/drawing/2014/main" id="{1D22F88D-6907-48AF-B024-346E855E0D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p:cNvSpPr>
            <a:spLocks noGrp="1"/>
          </p:cNvSpPr>
          <p:nvPr>
            <p:ph type="title"/>
          </p:nvPr>
        </p:nvSpPr>
        <p:spPr>
          <a:xfrm>
            <a:off x="496112" y="685801"/>
            <a:ext cx="2743200" cy="5105400"/>
          </a:xfrm>
        </p:spPr>
        <p:txBody>
          <a:bodyPr>
            <a:normAutofit/>
          </a:bodyPr>
          <a:lstStyle/>
          <a:p>
            <a:pPr algn="l"/>
            <a:r>
              <a:rPr lang="fr-CA" sz="3200" dirty="0">
                <a:solidFill>
                  <a:srgbClr val="FFFFFF"/>
                </a:solidFill>
                <a:latin typeface="Times New Roman" panose="02020603050405020304" pitchFamily="18" charset="0"/>
                <a:cs typeface="Times New Roman" panose="02020603050405020304" pitchFamily="18" charset="0"/>
              </a:rPr>
              <a:t>Étapes à venir </a:t>
            </a:r>
          </a:p>
        </p:txBody>
      </p:sp>
      <p:grpSp>
        <p:nvGrpSpPr>
          <p:cNvPr id="24" name="Group 12">
            <a:extLst>
              <a:ext uri="{FF2B5EF4-FFF2-40B4-BE49-F238E27FC236}">
                <a16:creationId xmlns:a16="http://schemas.microsoft.com/office/drawing/2014/main" id="{F3842748-48B5-4DD0-A06A-A31C74024A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5"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6" name="Espace réservé du contenu 2"/>
          <p:cNvSpPr>
            <a:spLocks noGrp="1"/>
          </p:cNvSpPr>
          <p:nvPr>
            <p:ph idx="1"/>
          </p:nvPr>
        </p:nvSpPr>
        <p:spPr>
          <a:xfrm>
            <a:off x="5117106" y="261119"/>
            <a:ext cx="6385918" cy="6176256"/>
          </a:xfrm>
        </p:spPr>
        <p:txBody>
          <a:bodyPr>
            <a:normAutofit lnSpcReduction="10000"/>
          </a:bodyPr>
          <a:lstStyle/>
          <a:p>
            <a:endParaRPr lang="fr-FR"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Une conférence de presse avec nos alliés</a:t>
            </a:r>
          </a:p>
          <a:p>
            <a:pPr marL="0" indent="0">
              <a:buNone/>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800" dirty="0">
                <a:latin typeface="Times New Roman" panose="02020603050405020304" pitchFamily="18" charset="0"/>
                <a:cs typeface="Times New Roman" panose="02020603050405020304" pitchFamily="18" charset="0"/>
              </a:rPr>
              <a:t> </a:t>
            </a:r>
            <a:r>
              <a:rPr lang="fr-CA" sz="2800" dirty="0">
                <a:latin typeface="Times New Roman" panose="02020603050405020304" pitchFamily="18" charset="0"/>
                <a:cs typeface="Times New Roman" panose="02020603050405020304" pitchFamily="18" charset="0"/>
              </a:rPr>
              <a:t>Présence dans les audiences publiques</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Dépôt d’un mémoire</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Campagne de visibilité </a:t>
            </a:r>
          </a:p>
          <a:p>
            <a:pPr>
              <a:buFont typeface="Wingdings" panose="05000000000000000000" pitchFamily="2" charset="2"/>
              <a:buChar char="Ø"/>
            </a:pPr>
            <a:endParaRPr lang="fr-CA"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CA" sz="2800" dirty="0">
                <a:latin typeface="Times New Roman" panose="02020603050405020304" pitchFamily="18" charset="0"/>
                <a:cs typeface="Times New Roman" panose="02020603050405020304" pitchFamily="18" charset="0"/>
              </a:rPr>
              <a:t> Envoi d’un avis par les groupes amis </a:t>
            </a:r>
          </a:p>
          <a:p>
            <a:endParaRPr lang="fr-CA" sz="2000" dirty="0"/>
          </a:p>
        </p:txBody>
      </p:sp>
      <p:pic>
        <p:nvPicPr>
          <p:cNvPr id="4" name="Image 3">
            <a:extLst>
              <a:ext uri="{FF2B5EF4-FFF2-40B4-BE49-F238E27FC236}">
                <a16:creationId xmlns:a16="http://schemas.microsoft.com/office/drawing/2014/main" id="{B1EB7CEE-26F6-4206-B3CD-830CFC93887E}"/>
              </a:ext>
            </a:extLst>
          </p:cNvPr>
          <p:cNvPicPr>
            <a:picLocks noChangeAspect="1"/>
          </p:cNvPicPr>
          <p:nvPr/>
        </p:nvPicPr>
        <p:blipFill>
          <a:blip r:embed="rId3"/>
          <a:stretch>
            <a:fillRect/>
          </a:stretch>
        </p:blipFill>
        <p:spPr>
          <a:xfrm>
            <a:off x="714881" y="5862599"/>
            <a:ext cx="2191917" cy="619199"/>
          </a:xfrm>
          <a:prstGeom prst="rect">
            <a:avLst/>
          </a:prstGeom>
        </p:spPr>
      </p:pic>
    </p:spTree>
    <p:extLst>
      <p:ext uri="{BB962C8B-B14F-4D97-AF65-F5344CB8AC3E}">
        <p14:creationId xmlns:p14="http://schemas.microsoft.com/office/powerpoint/2010/main" val="38474188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a:latin typeface="Times New Roman" panose="02020603050405020304" pitchFamily="18" charset="0"/>
                <a:cs typeface="Times New Roman" panose="02020603050405020304" pitchFamily="18" charset="0"/>
              </a:rPr>
              <a:t>Notre revendication</a:t>
            </a:r>
            <a:endParaRPr lang="fr-CA"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65760" y="1690688"/>
            <a:ext cx="11329416" cy="4486275"/>
          </a:xfrm>
        </p:spPr>
        <p:txBody>
          <a:bodyPr/>
          <a:lstStyle/>
          <a:p>
            <a:pPr marL="0" lvl="0" indent="0">
              <a:buNone/>
            </a:pPr>
            <a:r>
              <a:rPr lang="fr-CA" sz="4000" dirty="0">
                <a:latin typeface="Times New Roman" panose="02020603050405020304" pitchFamily="18" charset="0"/>
                <a:cs typeface="Times New Roman" panose="02020603050405020304" pitchFamily="18" charset="0"/>
              </a:rPr>
              <a:t>Nous revendiquons (encore et toujours) un tarif social pour les personnes à faible et très faible revenu et ce, dans une perspective de gratuité.</a:t>
            </a:r>
            <a:r>
              <a:rPr lang="fr-FR" sz="4000" dirty="0">
                <a:latin typeface="Times New Roman" panose="02020603050405020304" pitchFamily="18" charset="0"/>
                <a:cs typeface="Times New Roman" panose="02020603050405020304" pitchFamily="18" charset="0"/>
              </a:rPr>
              <a:t> Ça s’applique aussi au transport adapté.</a:t>
            </a:r>
            <a:endParaRPr lang="fr-CA" sz="4000" dirty="0">
              <a:latin typeface="Times New Roman" panose="02020603050405020304" pitchFamily="18" charset="0"/>
              <a:cs typeface="Times New Roman" panose="02020603050405020304" pitchFamily="18" charset="0"/>
            </a:endParaRPr>
          </a:p>
          <a:p>
            <a:pPr marL="0" lvl="0" indent="0">
              <a:buNone/>
            </a:pPr>
            <a:endParaRPr lang="fr-CA" sz="5400" dirty="0"/>
          </a:p>
          <a:p>
            <a:pPr marL="0" indent="0">
              <a:buNone/>
            </a:pPr>
            <a:endParaRPr lang="fr-CA" dirty="0"/>
          </a:p>
        </p:txBody>
      </p:sp>
      <p:pic>
        <p:nvPicPr>
          <p:cNvPr id="4" name="Image 3">
            <a:extLst>
              <a:ext uri="{FF2B5EF4-FFF2-40B4-BE49-F238E27FC236}">
                <a16:creationId xmlns:a16="http://schemas.microsoft.com/office/drawing/2014/main" id="{08B4F59B-C27E-4EFD-AE7C-D7B70F5865DB}"/>
              </a:ext>
            </a:extLst>
          </p:cNvPr>
          <p:cNvPicPr>
            <a:picLocks noChangeAspect="1"/>
          </p:cNvPicPr>
          <p:nvPr/>
        </p:nvPicPr>
        <p:blipFill>
          <a:blip r:embed="rId2"/>
          <a:stretch>
            <a:fillRect/>
          </a:stretch>
        </p:blipFill>
        <p:spPr>
          <a:xfrm>
            <a:off x="9503259" y="5862600"/>
            <a:ext cx="2191917" cy="619199"/>
          </a:xfrm>
          <a:prstGeom prst="rect">
            <a:avLst/>
          </a:prstGeom>
        </p:spPr>
      </p:pic>
    </p:spTree>
    <p:extLst>
      <p:ext uri="{BB962C8B-B14F-4D97-AF65-F5344CB8AC3E}">
        <p14:creationId xmlns:p14="http://schemas.microsoft.com/office/powerpoint/2010/main" val="3371408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3">
                    <a14:imgEffect>
                      <a14:artisticWatercolorSponge/>
                    </a14:imgEffect>
                  </a14:imgLayer>
                </a14:imgProps>
              </a:ext>
            </a:extLst>
          </a:blip>
          <a:stretch/>
        </a:blip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644919510"/>
              </p:ext>
            </p:extLst>
          </p:nvPr>
        </p:nvGraphicFramePr>
        <p:xfrm>
          <a:off x="3626279" y="817389"/>
          <a:ext cx="5570483" cy="5525414"/>
        </p:xfrm>
        <a:graphic>
          <a:graphicData uri="http://schemas.openxmlformats.org/drawingml/2006/table">
            <a:tbl>
              <a:tblPr/>
              <a:tblGrid>
                <a:gridCol w="5570483">
                  <a:extLst>
                    <a:ext uri="{9D8B030D-6E8A-4147-A177-3AD203B41FA5}">
                      <a16:colId xmlns:a16="http://schemas.microsoft.com/office/drawing/2014/main" val="20000"/>
                    </a:ext>
                  </a:extLst>
                </a:gridCol>
              </a:tblGrid>
              <a:tr h="1643405">
                <a:tc>
                  <a:txBody>
                    <a:bodyPr/>
                    <a:lstStyle/>
                    <a:p>
                      <a:pPr algn="ctr">
                        <a:lnSpc>
                          <a:spcPct val="107000"/>
                        </a:lnSpc>
                        <a:spcAft>
                          <a:spcPts val="0"/>
                        </a:spcAft>
                      </a:pP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Montant du tarif social</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fr-CA" sz="2800" dirty="0">
                          <a:effectLst/>
                          <a:latin typeface="Times New Roman" panose="02020603050405020304" pitchFamily="18" charset="0"/>
                          <a:ea typeface="Arial" panose="020B0604020202020204" pitchFamily="34" charset="0"/>
                          <a:cs typeface="Times New Roman" panose="02020603050405020304" pitchFamily="18" charset="0"/>
                        </a:rPr>
                        <a:t>$</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Set at </a:t>
                      </a:r>
                      <a:r>
                        <a:rPr lang="fr-CA" sz="2800" b="1" dirty="0" err="1">
                          <a:effectLst/>
                          <a:latin typeface="Times New Roman" panose="02020603050405020304" pitchFamily="18" charset="0"/>
                          <a:ea typeface="Times New Roman" panose="02020603050405020304" pitchFamily="18" charset="0"/>
                          <a:cs typeface="Times New Roman" panose="02020603050405020304" pitchFamily="18" charset="0"/>
                        </a:rPr>
                        <a:t>what</a:t>
                      </a: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CA" sz="2800" b="1" dirty="0" err="1">
                          <a:effectLst/>
                          <a:latin typeface="Times New Roman" panose="02020603050405020304" pitchFamily="18" charset="0"/>
                          <a:ea typeface="Times New Roman" panose="02020603050405020304" pitchFamily="18" charset="0"/>
                          <a:cs typeface="Times New Roman" panose="02020603050405020304" pitchFamily="18" charset="0"/>
                        </a:rPr>
                        <a:t>amount</a:t>
                      </a: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764328">
                <a:tc>
                  <a:txBody>
                    <a:bodyPr/>
                    <a:lstStyle/>
                    <a:p>
                      <a:pPr>
                        <a:lnSpc>
                          <a:spcPct val="107000"/>
                        </a:lnSpc>
                        <a:spcAft>
                          <a:spcPts val="0"/>
                        </a:spcAft>
                      </a:pPr>
                      <a:r>
                        <a:rPr lang="fr-CA" sz="2800" b="1"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Au moins</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les mêmes réductions que </a:t>
                      </a:r>
                    </a:p>
                    <a:p>
                      <a:pPr marL="342900" indent="-342900">
                        <a:lnSpc>
                          <a:spcPct val="107000"/>
                        </a:lnSpc>
                        <a:spcAft>
                          <a:spcPts val="0"/>
                        </a:spcAft>
                        <a:buFont typeface="Wingdings" panose="05000000000000000000" pitchFamily="2" charset="2"/>
                        <a:buChar char="Ø"/>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les aînés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les étudiants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840294">
                <a:tc>
                  <a:txBody>
                    <a:bodyPr/>
                    <a:lstStyle/>
                    <a:p>
                      <a:pPr>
                        <a:lnSpc>
                          <a:spcPct val="107000"/>
                        </a:lnSpc>
                        <a:spcAft>
                          <a:spcPts val="0"/>
                        </a:spcAft>
                      </a:pPr>
                      <a:r>
                        <a:rPr lang="fr-CA" sz="2800" b="1"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least</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the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same</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reductions</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as</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seniors</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students</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45144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788276" y="256032"/>
          <a:ext cx="11109434" cy="6085257"/>
        </p:xfrm>
        <a:graphic>
          <a:graphicData uri="http://schemas.openxmlformats.org/drawingml/2006/table">
            <a:tbl>
              <a:tblPr/>
              <a:tblGrid>
                <a:gridCol w="11109434">
                  <a:extLst>
                    <a:ext uri="{9D8B030D-6E8A-4147-A177-3AD203B41FA5}">
                      <a16:colId xmlns:a16="http://schemas.microsoft.com/office/drawing/2014/main" val="20000"/>
                    </a:ext>
                  </a:extLst>
                </a:gridCol>
              </a:tblGrid>
              <a:tr h="1656851">
                <a:tc>
                  <a:txBody>
                    <a:bodyPr/>
                    <a:lstStyle/>
                    <a:p>
                      <a:pPr algn="ctr">
                        <a:lnSpc>
                          <a:spcPct val="107000"/>
                        </a:lnSpc>
                        <a:spcAft>
                          <a:spcPts val="0"/>
                        </a:spcAft>
                      </a:pP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Pour Qui ?</a:t>
                      </a:r>
                    </a:p>
                    <a:p>
                      <a:pPr algn="ctr">
                        <a:lnSpc>
                          <a:spcPct val="107000"/>
                        </a:lnSpc>
                        <a:spcAft>
                          <a:spcPts val="0"/>
                        </a:spcAft>
                      </a:pPr>
                      <a:endParaRPr lang="fr-C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endParaRPr lang="fr-CA"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fr-CA" sz="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CA"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endParaRPr lang="fr-CA"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For </a:t>
                      </a:r>
                      <a:r>
                        <a:rPr lang="fr-CA" sz="2800" b="1" dirty="0" err="1">
                          <a:effectLst/>
                          <a:latin typeface="Times New Roman" panose="02020603050405020304" pitchFamily="18" charset="0"/>
                          <a:ea typeface="Times New Roman" panose="02020603050405020304" pitchFamily="18" charset="0"/>
                          <a:cs typeface="Times New Roman" panose="02020603050405020304" pitchFamily="18" charset="0"/>
                        </a:rPr>
                        <a:t>whom</a:t>
                      </a:r>
                      <a:r>
                        <a:rPr lang="fr-CA" sz="2800" b="1"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220722">
                <a:tc>
                  <a:txBody>
                    <a:bodyPr/>
                    <a:lstStyle/>
                    <a:p>
                      <a:pPr>
                        <a:lnSpc>
                          <a:spcPct val="107000"/>
                        </a:lnSpc>
                        <a:spcAft>
                          <a:spcPts val="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Que l’admissibilité d’une personne soit décidée à partir de la</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800" baseline="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Mesure de faible revenu </a:t>
                      </a:r>
                      <a:r>
                        <a:rPr lang="fr-CA" sz="2800" dirty="0">
                          <a:latin typeface="Times New Roman" panose="02020603050405020304" pitchFamily="18" charset="0"/>
                          <a:cs typeface="Times New Roman" panose="02020603050405020304" pitchFamily="18" charset="0"/>
                        </a:rPr>
                        <a:t>celle qui </a:t>
                      </a:r>
                      <a:r>
                        <a:rPr lang="fr-CA" sz="2800" b="1" dirty="0">
                          <a:latin typeface="Times New Roman" panose="02020603050405020304" pitchFamily="18" charset="0"/>
                          <a:cs typeface="Times New Roman" panose="02020603050405020304" pitchFamily="18" charset="0"/>
                        </a:rPr>
                        <a:t>inclut le plus de gens</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(plus ou moins 24 000$/an pour une personne seule)</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21955">
                <a:tc>
                  <a:txBody>
                    <a:bodyPr/>
                    <a:lstStyle/>
                    <a:p>
                      <a:pPr algn="ctr">
                        <a:lnSpc>
                          <a:spcPct val="107000"/>
                        </a:lnSpc>
                        <a:spcAft>
                          <a:spcPts val="0"/>
                        </a:spcAft>
                      </a:pPr>
                      <a:r>
                        <a:rPr lang="fr-CA" sz="2800" b="1"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Eligibility</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should</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be</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based</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on</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Low</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Income</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Measure</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(about $24 000/</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year</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 for a  single </a:t>
                      </a:r>
                      <a:r>
                        <a:rPr lang="fr-CA" sz="2800" dirty="0" err="1">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person</a:t>
                      </a:r>
                      <a:r>
                        <a:rPr lang="fr-CA" sz="2800" dirty="0">
                          <a:solidFill>
                            <a:srgbClr val="222222"/>
                          </a:solidFill>
                          <a:effectLst/>
                          <a:latin typeface="Times New Roman" panose="02020603050405020304" pitchFamily="18" charset="0"/>
                          <a:ea typeface="Arial" panose="020B0604020202020204" pitchFamily="34" charset="0"/>
                          <a:cs typeface="Times New Roman" panose="02020603050405020304" pitchFamily="18" charset="0"/>
                        </a:rPr>
                        <a:t>)</a:t>
                      </a:r>
                      <a:endParaRPr lang="fr-C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graphicFrame>
        <p:nvGraphicFramePr>
          <p:cNvPr id="5" name="Objet 4"/>
          <p:cNvGraphicFramePr>
            <a:graphicFrameLocks/>
          </p:cNvGraphicFramePr>
          <p:nvPr/>
        </p:nvGraphicFramePr>
        <p:xfrm>
          <a:off x="5693769" y="742977"/>
          <a:ext cx="1298448" cy="786384"/>
        </p:xfrm>
        <a:graphic>
          <a:graphicData uri="http://schemas.openxmlformats.org/presentationml/2006/ole">
            <mc:AlternateContent xmlns:mc="http://schemas.openxmlformats.org/markup-compatibility/2006">
              <mc:Choice xmlns:v="urn:schemas-microsoft-com:vml" Requires="v">
                <p:oleObj spid="_x0000_s1030" name="Photo" r:id="rId3" imgW="0" imgH="0" progId="StaticMetafile">
                  <p:embed/>
                </p:oleObj>
              </mc:Choice>
              <mc:Fallback>
                <p:oleObj name="Photo" r:id="rId3" imgW="0" imgH="0" progId="StaticMetafile">
                  <p:embed/>
                  <p:pic>
                    <p:nvPicPr>
                      <p:cNvPr id="5" name="Obje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3769" y="742977"/>
                        <a:ext cx="1298448" cy="786384"/>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4439938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extLst>
              <a:ext uri="{BEBA8EAE-BF5A-486C-A8C5-ECC9F3942E4B}">
                <a14:imgProps xmlns:a14="http://schemas.microsoft.com/office/drawing/2010/main">
                  <a14:imgLayer r:embed="rId4">
                    <a14:imgEffect>
                      <a14:artisticPaintStrokes/>
                    </a14:imgEffect>
                  </a14:imgLayer>
                </a14:imgProps>
              </a:ext>
            </a:extLst>
          </a:blip>
          <a:stretch/>
        </a:blip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895344" y="466346"/>
          <a:ext cx="4681728" cy="6023267"/>
        </p:xfrm>
        <a:graphic>
          <a:graphicData uri="http://schemas.openxmlformats.org/drawingml/2006/table">
            <a:tbl>
              <a:tblPr/>
              <a:tblGrid>
                <a:gridCol w="4681728">
                  <a:extLst>
                    <a:ext uri="{9D8B030D-6E8A-4147-A177-3AD203B41FA5}">
                      <a16:colId xmlns:a16="http://schemas.microsoft.com/office/drawing/2014/main" val="20000"/>
                    </a:ext>
                  </a:extLst>
                </a:gridCol>
              </a:tblGrid>
              <a:tr h="1092542">
                <a:tc>
                  <a:txBody>
                    <a:bodyPr/>
                    <a:lstStyle/>
                    <a:p>
                      <a:pPr algn="ctr">
                        <a:lnSpc>
                          <a:spcPct val="107000"/>
                        </a:lnSpc>
                        <a:spcAft>
                          <a:spcPts val="0"/>
                        </a:spcAft>
                      </a:pPr>
                      <a:r>
                        <a:rPr lang="fr-CA" sz="2400" b="1" dirty="0">
                          <a:effectLst/>
                          <a:latin typeface="Times New Roman" panose="02020603050405020304" pitchFamily="18" charset="0"/>
                          <a:ea typeface="Times New Roman" panose="02020603050405020304" pitchFamily="18" charset="0"/>
                          <a:cs typeface="Times New Roman" panose="02020603050405020304" pitchFamily="18" charset="0"/>
                        </a:rPr>
                        <a:t>Sur quel titre?</a:t>
                      </a:r>
                    </a:p>
                    <a:p>
                      <a:pPr algn="ctr">
                        <a:lnSpc>
                          <a:spcPct val="107000"/>
                        </a:lnSpc>
                        <a:spcAft>
                          <a:spcPts val="0"/>
                        </a:spcAft>
                      </a:pP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fr-CA"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ctr">
                        <a:lnSpc>
                          <a:spcPct val="107000"/>
                        </a:lnSpc>
                        <a:spcAft>
                          <a:spcPts val="0"/>
                        </a:spcAft>
                      </a:pPr>
                      <a:r>
                        <a:rPr lang="fr-CA" sz="2400" b="1" dirty="0">
                          <a:effectLst/>
                          <a:latin typeface="Times New Roman" panose="02020603050405020304" pitchFamily="18" charset="0"/>
                          <a:ea typeface="Times New Roman" panose="02020603050405020304" pitchFamily="18" charset="0"/>
                          <a:cs typeface="Times New Roman" panose="02020603050405020304" pitchFamily="18" charset="0"/>
                        </a:rPr>
                        <a:t>On </a:t>
                      </a:r>
                      <a:r>
                        <a:rPr lang="fr-CA" sz="2400" b="1" dirty="0" err="1">
                          <a:effectLst/>
                          <a:latin typeface="Times New Roman" panose="02020603050405020304" pitchFamily="18" charset="0"/>
                          <a:ea typeface="Times New Roman" panose="02020603050405020304" pitchFamily="18" charset="0"/>
                          <a:cs typeface="Times New Roman" panose="02020603050405020304" pitchFamily="18" charset="0"/>
                        </a:rPr>
                        <a:t>what</a:t>
                      </a:r>
                      <a:r>
                        <a:rPr lang="fr-CA"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CA" sz="2400" b="1" dirty="0" err="1">
                          <a:effectLst/>
                          <a:latin typeface="Times New Roman" panose="02020603050405020304" pitchFamily="18" charset="0"/>
                          <a:ea typeface="Times New Roman" panose="02020603050405020304" pitchFamily="18" charset="0"/>
                          <a:cs typeface="Times New Roman" panose="02020603050405020304" pitchFamily="18" charset="0"/>
                        </a:rPr>
                        <a:t>fares</a:t>
                      </a:r>
                      <a:r>
                        <a:rPr lang="fr-CA"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102352">
                <a:tc>
                  <a:txBody>
                    <a:bodyPr/>
                    <a:lstStyle/>
                    <a:p>
                      <a:pPr>
                        <a:lnSpc>
                          <a:spcPct val="107000"/>
                        </a:lnSpc>
                        <a:spcBef>
                          <a:spcPts val="500"/>
                        </a:spcBef>
                        <a:spcAft>
                          <a:spcPts val="500"/>
                        </a:spcAft>
                      </a:pPr>
                      <a:r>
                        <a:rPr lang="fr-CA" sz="24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500"/>
                        </a:spcBef>
                        <a:spcAft>
                          <a:spcPts val="500"/>
                        </a:spcAft>
                      </a:pPr>
                      <a:r>
                        <a:rPr lang="fr-CA" sz="24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Que le tarif s’applique sur</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400" dirty="0">
                          <a:effectLst/>
                          <a:latin typeface="Times New Roman" panose="02020603050405020304" pitchFamily="18" charset="0"/>
                          <a:ea typeface="Arial" panose="020B0604020202020204" pitchFamily="34" charset="0"/>
                          <a:cs typeface="Times New Roman" panose="02020603050405020304" pitchFamily="18" charset="0"/>
                        </a:rPr>
                        <a:t>  passe mensuelle</a:t>
                      </a:r>
                    </a:p>
                    <a:p>
                      <a:pPr marL="342900" lvl="0" indent="-342900">
                        <a:lnSpc>
                          <a:spcPct val="115000"/>
                        </a:lnSpc>
                        <a:spcAft>
                          <a:spcPts val="1000"/>
                        </a:spcAft>
                        <a:buFont typeface="Wingdings" panose="05000000000000000000" pitchFamily="2" charset="2"/>
                        <a:buChar char="Ø"/>
                      </a:pPr>
                      <a:r>
                        <a:rPr lang="fr-CA" sz="2400" baseline="0" dirty="0">
                          <a:effectLst/>
                          <a:latin typeface="Times New Roman" panose="02020603050405020304" pitchFamily="18" charset="0"/>
                          <a:ea typeface="Arial" panose="020B0604020202020204" pitchFamily="34" charset="0"/>
                          <a:cs typeface="Times New Roman" panose="02020603050405020304" pitchFamily="18" charset="0"/>
                        </a:rPr>
                        <a:t>  </a:t>
                      </a:r>
                      <a:r>
                        <a:rPr lang="fr-CA" sz="2400" dirty="0">
                          <a:effectLst/>
                          <a:latin typeface="Times New Roman" panose="02020603050405020304" pitchFamily="18" charset="0"/>
                          <a:ea typeface="Arial" panose="020B0604020202020204" pitchFamily="34" charset="0"/>
                          <a:cs typeface="Times New Roman" panose="02020603050405020304" pitchFamily="18" charset="0"/>
                        </a:rPr>
                        <a:t>le billet unique </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355513">
                <a:tc>
                  <a:txBody>
                    <a:bodyPr/>
                    <a:lstStyle/>
                    <a:p>
                      <a:pPr>
                        <a:lnSpc>
                          <a:spcPct val="107000"/>
                        </a:lnSpc>
                        <a:spcBef>
                          <a:spcPts val="500"/>
                        </a:spcBef>
                        <a:spcAft>
                          <a:spcPts val="500"/>
                        </a:spcAft>
                      </a:pPr>
                      <a:r>
                        <a:rPr lang="fr-CA" sz="24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 </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500"/>
                        </a:spcBef>
                        <a:spcAft>
                          <a:spcPts val="500"/>
                        </a:spcAft>
                      </a:pPr>
                      <a:r>
                        <a:rPr lang="fr-CA" sz="24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A social </a:t>
                      </a:r>
                      <a:r>
                        <a:rPr lang="fr-CA" sz="2400" dirty="0" err="1">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fare</a:t>
                      </a:r>
                      <a:r>
                        <a:rPr lang="fr-CA" sz="24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 applicable to</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400" dirty="0">
                          <a:effectLst/>
                          <a:latin typeface="Times New Roman" panose="02020603050405020304" pitchFamily="18" charset="0"/>
                          <a:ea typeface="Arial" panose="020B0604020202020204" pitchFamily="34" charset="0"/>
                          <a:cs typeface="Times New Roman" panose="02020603050405020304" pitchFamily="18" charset="0"/>
                        </a:rPr>
                        <a:t>the </a:t>
                      </a:r>
                      <a:r>
                        <a:rPr lang="fr-CA" sz="2400" dirty="0" err="1">
                          <a:effectLst/>
                          <a:latin typeface="Times New Roman" panose="02020603050405020304" pitchFamily="18" charset="0"/>
                          <a:ea typeface="Arial" panose="020B0604020202020204" pitchFamily="34" charset="0"/>
                          <a:cs typeface="Times New Roman" panose="02020603050405020304" pitchFamily="18" charset="0"/>
                        </a:rPr>
                        <a:t>monthly</a:t>
                      </a:r>
                      <a:r>
                        <a:rPr lang="fr-CA" sz="2400" dirty="0">
                          <a:effectLst/>
                          <a:latin typeface="Times New Roman" panose="02020603050405020304" pitchFamily="18" charset="0"/>
                          <a:ea typeface="Arial" panose="020B0604020202020204" pitchFamily="34" charset="0"/>
                          <a:cs typeface="Times New Roman" panose="02020603050405020304" pitchFamily="18" charset="0"/>
                        </a:rPr>
                        <a:t> </a:t>
                      </a:r>
                      <a:r>
                        <a:rPr lang="fr-CA" sz="2400" dirty="0" err="1">
                          <a:effectLst/>
                          <a:latin typeface="Times New Roman" panose="02020603050405020304" pitchFamily="18" charset="0"/>
                          <a:ea typeface="Arial" panose="020B0604020202020204" pitchFamily="34" charset="0"/>
                          <a:cs typeface="Times New Roman" panose="02020603050405020304" pitchFamily="18" charset="0"/>
                        </a:rPr>
                        <a:t>pass</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Ø"/>
                      </a:pPr>
                      <a:r>
                        <a:rPr lang="fr-CA" sz="2400" dirty="0">
                          <a:effectLst/>
                          <a:latin typeface="Times New Roman" panose="02020603050405020304" pitchFamily="18" charset="0"/>
                          <a:ea typeface="Arial" panose="020B0604020202020204" pitchFamily="34" charset="0"/>
                          <a:cs typeface="Times New Roman" panose="02020603050405020304" pitchFamily="18" charset="0"/>
                        </a:rPr>
                        <a:t>a single ticket</a:t>
                      </a:r>
                      <a:endParaRPr lang="fr-C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graphicFrame>
        <p:nvGraphicFramePr>
          <p:cNvPr id="7" name="Objet 6"/>
          <p:cNvGraphicFramePr>
            <a:graphicFrameLocks/>
          </p:cNvGraphicFramePr>
          <p:nvPr/>
        </p:nvGraphicFramePr>
        <p:xfrm>
          <a:off x="5074920" y="832104"/>
          <a:ext cx="1362456" cy="749808"/>
        </p:xfrm>
        <a:graphic>
          <a:graphicData uri="http://schemas.openxmlformats.org/presentationml/2006/ole">
            <mc:AlternateContent xmlns:mc="http://schemas.openxmlformats.org/markup-compatibility/2006">
              <mc:Choice xmlns:v="urn:schemas-microsoft-com:vml" Requires="v">
                <p:oleObj spid="_x0000_s2054" name="Photo" r:id="rId5" imgW="0" imgH="0" progId="StaticMetafile">
                  <p:embed/>
                </p:oleObj>
              </mc:Choice>
              <mc:Fallback>
                <p:oleObj name="Photo" r:id="rId5" imgW="0" imgH="0" progId="StaticMetafile">
                  <p:embed/>
                  <p:pic>
                    <p:nvPicPr>
                      <p:cNvPr id="7" name="Obje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4920" y="832104"/>
                        <a:ext cx="1362456" cy="749808"/>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1254452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srcRect l="7686" t="3997" r="7900" b="33312"/>
          <a:stretch/>
        </p:blipFill>
        <p:spPr>
          <a:xfrm>
            <a:off x="1082351" y="0"/>
            <a:ext cx="9665111" cy="6858000"/>
          </a:xfrm>
          <a:prstGeom prst="rect">
            <a:avLst/>
          </a:prstGeom>
        </p:spPr>
      </p:pic>
      <p:sp>
        <p:nvSpPr>
          <p:cNvPr id="6" name="ZoneTexte 5"/>
          <p:cNvSpPr txBox="1"/>
          <p:nvPr/>
        </p:nvSpPr>
        <p:spPr>
          <a:xfrm rot="4086332">
            <a:off x="5113472" y="744513"/>
            <a:ext cx="1471353" cy="707886"/>
          </a:xfrm>
          <a:prstGeom prst="rect">
            <a:avLst/>
          </a:prstGeom>
          <a:noFill/>
        </p:spPr>
        <p:txBody>
          <a:bodyPr wrap="square" rtlCol="0">
            <a:spAutoFit/>
          </a:bodyPr>
          <a:lstStyle/>
          <a:p>
            <a:r>
              <a:rPr lang="fr-CA" sz="4000" dirty="0"/>
              <a:t>santé</a:t>
            </a:r>
          </a:p>
        </p:txBody>
      </p:sp>
      <p:sp>
        <p:nvSpPr>
          <p:cNvPr id="7" name="ZoneTexte 6"/>
          <p:cNvSpPr txBox="1"/>
          <p:nvPr/>
        </p:nvSpPr>
        <p:spPr>
          <a:xfrm rot="20919756">
            <a:off x="7785768" y="1907996"/>
            <a:ext cx="2116733" cy="800219"/>
          </a:xfrm>
          <a:prstGeom prst="rect">
            <a:avLst/>
          </a:prstGeom>
          <a:noFill/>
        </p:spPr>
        <p:txBody>
          <a:bodyPr wrap="square" rtlCol="0">
            <a:spAutoFit/>
          </a:bodyPr>
          <a:lstStyle/>
          <a:p>
            <a:pPr algn="ctr"/>
            <a:r>
              <a:rPr lang="fr-CA" sz="2200" dirty="0"/>
              <a:t>rendez-vous</a:t>
            </a:r>
          </a:p>
          <a:p>
            <a:r>
              <a:rPr lang="fr-CA" sz="2400" dirty="0"/>
              <a:t>gouvernement</a:t>
            </a:r>
          </a:p>
        </p:txBody>
      </p:sp>
      <p:sp>
        <p:nvSpPr>
          <p:cNvPr id="8" name="ZoneTexte 7"/>
          <p:cNvSpPr txBox="1"/>
          <p:nvPr/>
        </p:nvSpPr>
        <p:spPr>
          <a:xfrm rot="869928">
            <a:off x="1947634" y="1864379"/>
            <a:ext cx="2110994" cy="830997"/>
          </a:xfrm>
          <a:prstGeom prst="rect">
            <a:avLst/>
          </a:prstGeom>
          <a:noFill/>
        </p:spPr>
        <p:txBody>
          <a:bodyPr wrap="square" rtlCol="0">
            <a:spAutoFit/>
          </a:bodyPr>
          <a:lstStyle/>
          <a:p>
            <a:r>
              <a:rPr lang="fr-CA" sz="2400" dirty="0"/>
              <a:t>aider, visiter</a:t>
            </a:r>
          </a:p>
          <a:p>
            <a:r>
              <a:rPr lang="fr-CA" sz="2400" dirty="0"/>
              <a:t>la famille, amis </a:t>
            </a:r>
          </a:p>
        </p:txBody>
      </p:sp>
      <p:sp>
        <p:nvSpPr>
          <p:cNvPr id="9" name="ZoneTexte 8"/>
          <p:cNvSpPr txBox="1"/>
          <p:nvPr/>
        </p:nvSpPr>
        <p:spPr>
          <a:xfrm rot="19424978">
            <a:off x="6929488" y="677161"/>
            <a:ext cx="1769478" cy="1200329"/>
          </a:xfrm>
          <a:prstGeom prst="rect">
            <a:avLst/>
          </a:prstGeom>
          <a:noFill/>
        </p:spPr>
        <p:txBody>
          <a:bodyPr wrap="square" rtlCol="0">
            <a:spAutoFit/>
          </a:bodyPr>
          <a:lstStyle/>
          <a:p>
            <a:r>
              <a:rPr lang="fr-CA" sz="2400" dirty="0"/>
              <a:t>travailler chercher </a:t>
            </a:r>
          </a:p>
          <a:p>
            <a:r>
              <a:rPr lang="fr-CA" sz="2400" dirty="0"/>
              <a:t>du travail</a:t>
            </a:r>
          </a:p>
        </p:txBody>
      </p:sp>
      <p:sp>
        <p:nvSpPr>
          <p:cNvPr id="11" name="ZoneTexte 10"/>
          <p:cNvSpPr txBox="1"/>
          <p:nvPr/>
        </p:nvSpPr>
        <p:spPr>
          <a:xfrm rot="175471">
            <a:off x="1600465" y="3030326"/>
            <a:ext cx="1382369" cy="830997"/>
          </a:xfrm>
          <a:prstGeom prst="rect">
            <a:avLst/>
          </a:prstGeom>
          <a:noFill/>
        </p:spPr>
        <p:txBody>
          <a:bodyPr wrap="square" rtlCol="0">
            <a:spAutoFit/>
          </a:bodyPr>
          <a:lstStyle/>
          <a:p>
            <a:pPr algn="ctr"/>
            <a:r>
              <a:rPr lang="fr-CA" sz="2400" dirty="0"/>
              <a:t>enfants école</a:t>
            </a:r>
          </a:p>
        </p:txBody>
      </p:sp>
      <p:sp>
        <p:nvSpPr>
          <p:cNvPr id="12" name="ZoneTexte 11"/>
          <p:cNvSpPr txBox="1"/>
          <p:nvPr/>
        </p:nvSpPr>
        <p:spPr>
          <a:xfrm rot="20560018">
            <a:off x="3389513" y="5301023"/>
            <a:ext cx="1429790" cy="830997"/>
          </a:xfrm>
          <a:prstGeom prst="rect">
            <a:avLst/>
          </a:prstGeom>
          <a:noFill/>
        </p:spPr>
        <p:txBody>
          <a:bodyPr wrap="square" rtlCol="0">
            <a:spAutoFit/>
          </a:bodyPr>
          <a:lstStyle/>
          <a:p>
            <a:r>
              <a:rPr lang="fr-CA" sz="2800" dirty="0"/>
              <a:t>épicerie</a:t>
            </a:r>
          </a:p>
          <a:p>
            <a:r>
              <a:rPr lang="fr-CA" sz="2000" dirty="0"/>
              <a:t>dépannage</a:t>
            </a:r>
          </a:p>
        </p:txBody>
      </p:sp>
      <p:sp>
        <p:nvSpPr>
          <p:cNvPr id="13" name="ZoneTexte 12"/>
          <p:cNvSpPr txBox="1"/>
          <p:nvPr/>
        </p:nvSpPr>
        <p:spPr>
          <a:xfrm rot="20617844">
            <a:off x="1791420" y="4253928"/>
            <a:ext cx="1870703" cy="1077218"/>
          </a:xfrm>
          <a:prstGeom prst="rect">
            <a:avLst/>
          </a:prstGeom>
          <a:noFill/>
        </p:spPr>
        <p:txBody>
          <a:bodyPr wrap="square" rtlCol="0">
            <a:spAutoFit/>
          </a:bodyPr>
          <a:lstStyle/>
          <a:p>
            <a:pPr algn="ctr"/>
            <a:r>
              <a:rPr lang="fr-CA" sz="2400" dirty="0"/>
              <a:t>magasiner</a:t>
            </a:r>
          </a:p>
          <a:p>
            <a:pPr algn="ctr"/>
            <a:r>
              <a:rPr lang="fr-CA" sz="2000" dirty="0"/>
              <a:t> pour économiser</a:t>
            </a:r>
          </a:p>
        </p:txBody>
      </p:sp>
      <p:sp>
        <p:nvSpPr>
          <p:cNvPr id="14" name="ZoneTexte 13"/>
          <p:cNvSpPr txBox="1"/>
          <p:nvPr/>
        </p:nvSpPr>
        <p:spPr>
          <a:xfrm>
            <a:off x="7952180" y="3120090"/>
            <a:ext cx="2704861" cy="707886"/>
          </a:xfrm>
          <a:prstGeom prst="rect">
            <a:avLst/>
          </a:prstGeom>
          <a:noFill/>
        </p:spPr>
        <p:txBody>
          <a:bodyPr wrap="square" rtlCol="0">
            <a:spAutoFit/>
          </a:bodyPr>
          <a:lstStyle/>
          <a:p>
            <a:pPr algn="ctr"/>
            <a:r>
              <a:rPr lang="fr-CA" sz="2000" dirty="0"/>
              <a:t>Se faire aider</a:t>
            </a:r>
          </a:p>
          <a:p>
            <a:pPr algn="ctr"/>
            <a:r>
              <a:rPr lang="fr-CA" sz="2000" dirty="0"/>
              <a:t>avoir de l’information</a:t>
            </a:r>
          </a:p>
        </p:txBody>
      </p:sp>
      <p:sp>
        <p:nvSpPr>
          <p:cNvPr id="15" name="ZoneTexte 14"/>
          <p:cNvSpPr txBox="1"/>
          <p:nvPr/>
        </p:nvSpPr>
        <p:spPr>
          <a:xfrm rot="695601">
            <a:off x="8014275" y="4240100"/>
            <a:ext cx="1492099" cy="769441"/>
          </a:xfrm>
          <a:prstGeom prst="rect">
            <a:avLst/>
          </a:prstGeom>
          <a:noFill/>
        </p:spPr>
        <p:txBody>
          <a:bodyPr wrap="square" rtlCol="0">
            <a:spAutoFit/>
          </a:bodyPr>
          <a:lstStyle/>
          <a:p>
            <a:r>
              <a:rPr lang="fr-CA" sz="2200" dirty="0"/>
              <a:t>s’impliquer</a:t>
            </a:r>
          </a:p>
          <a:p>
            <a:r>
              <a:rPr lang="fr-CA" sz="2200" dirty="0"/>
              <a:t>bénévolat</a:t>
            </a:r>
          </a:p>
        </p:txBody>
      </p:sp>
      <p:sp>
        <p:nvSpPr>
          <p:cNvPr id="16" name="ZoneTexte 15"/>
          <p:cNvSpPr txBox="1"/>
          <p:nvPr/>
        </p:nvSpPr>
        <p:spPr>
          <a:xfrm rot="1692072">
            <a:off x="6762418" y="5132531"/>
            <a:ext cx="1930692" cy="769441"/>
          </a:xfrm>
          <a:prstGeom prst="rect">
            <a:avLst/>
          </a:prstGeom>
          <a:noFill/>
        </p:spPr>
        <p:txBody>
          <a:bodyPr wrap="square" rtlCol="0">
            <a:spAutoFit/>
          </a:bodyPr>
          <a:lstStyle/>
          <a:p>
            <a:pPr algn="ctr"/>
            <a:r>
              <a:rPr lang="fr-CA" sz="2400" dirty="0"/>
              <a:t>apprendre</a:t>
            </a:r>
          </a:p>
          <a:p>
            <a:r>
              <a:rPr lang="fr-CA" sz="2000" dirty="0"/>
              <a:t>suivre des cours</a:t>
            </a:r>
            <a:r>
              <a:rPr lang="fr-CA" dirty="0"/>
              <a:t> </a:t>
            </a:r>
          </a:p>
        </p:txBody>
      </p:sp>
      <p:sp>
        <p:nvSpPr>
          <p:cNvPr id="17" name="ZoneTexte 16"/>
          <p:cNvSpPr txBox="1"/>
          <p:nvPr/>
        </p:nvSpPr>
        <p:spPr>
          <a:xfrm rot="1316479">
            <a:off x="3158307" y="621431"/>
            <a:ext cx="2094908" cy="1107996"/>
          </a:xfrm>
          <a:prstGeom prst="rect">
            <a:avLst/>
          </a:prstGeom>
          <a:noFill/>
        </p:spPr>
        <p:txBody>
          <a:bodyPr wrap="square" rtlCol="0">
            <a:spAutoFit/>
          </a:bodyPr>
          <a:lstStyle/>
          <a:p>
            <a:pPr algn="ctr"/>
            <a:r>
              <a:rPr lang="fr-CA" sz="2400" dirty="0"/>
              <a:t>loisir</a:t>
            </a:r>
          </a:p>
          <a:p>
            <a:pPr algn="ctr"/>
            <a:r>
              <a:rPr lang="fr-CA" sz="2400" dirty="0"/>
              <a:t>culture</a:t>
            </a:r>
          </a:p>
          <a:p>
            <a:r>
              <a:rPr lang="fr-CA" dirty="0"/>
              <a:t> se changer les idées</a:t>
            </a:r>
          </a:p>
        </p:txBody>
      </p:sp>
      <p:sp>
        <p:nvSpPr>
          <p:cNvPr id="2" name="ZoneTexte 1"/>
          <p:cNvSpPr txBox="1"/>
          <p:nvPr/>
        </p:nvSpPr>
        <p:spPr>
          <a:xfrm>
            <a:off x="4056876" y="2812313"/>
            <a:ext cx="3757351" cy="1323439"/>
          </a:xfrm>
          <a:prstGeom prst="rect">
            <a:avLst/>
          </a:prstGeom>
          <a:noFill/>
        </p:spPr>
        <p:txBody>
          <a:bodyPr wrap="square" rtlCol="0">
            <a:spAutoFit/>
          </a:bodyPr>
          <a:lstStyle/>
          <a:p>
            <a:pPr algn="ctr"/>
            <a:r>
              <a:rPr lang="fr-CA" sz="4000" b="1" dirty="0"/>
              <a:t>transport en commun</a:t>
            </a:r>
          </a:p>
        </p:txBody>
      </p:sp>
    </p:spTree>
    <p:extLst>
      <p:ext uri="{BB962C8B-B14F-4D97-AF65-F5344CB8AC3E}">
        <p14:creationId xmlns:p14="http://schemas.microsoft.com/office/powerpoint/2010/main" val="24079259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722587" y="0"/>
            <a:ext cx="10515600" cy="893379"/>
          </a:xfrm>
        </p:spPr>
        <p:txBody>
          <a:bodyPr/>
          <a:lstStyle/>
          <a:p>
            <a:r>
              <a:rPr lang="fr-CA" dirty="0">
                <a:latin typeface="Times New Roman" panose="02020603050405020304" pitchFamily="18" charset="0"/>
                <a:cs typeface="Times New Roman" panose="02020603050405020304" pitchFamily="18" charset="0"/>
              </a:rPr>
              <a:t>On se prépare</a:t>
            </a:r>
          </a:p>
        </p:txBody>
      </p:sp>
      <p:sp>
        <p:nvSpPr>
          <p:cNvPr id="3" name="Espace réservé du contenu 2"/>
          <p:cNvSpPr>
            <a:spLocks noGrp="1"/>
          </p:cNvSpPr>
          <p:nvPr>
            <p:ph idx="1"/>
          </p:nvPr>
        </p:nvSpPr>
        <p:spPr>
          <a:xfrm>
            <a:off x="109728" y="704087"/>
            <a:ext cx="4773168" cy="2606673"/>
          </a:xfrm>
        </p:spPr>
        <p:txBody>
          <a:bodyPr/>
          <a:lstStyle/>
          <a:p>
            <a:pPr marL="0" indent="0">
              <a:buNone/>
            </a:pPr>
            <a:r>
              <a:rPr lang="fr-CA" dirty="0">
                <a:latin typeface="Times New Roman" panose="02020603050405020304" pitchFamily="18" charset="0"/>
                <a:cs typeface="Times New Roman" panose="02020603050405020304" pitchFamily="18" charset="0"/>
              </a:rPr>
              <a:t>En ateliers nous allons évaluer les </a:t>
            </a:r>
          </a:p>
          <a:p>
            <a:pPr marL="0" indent="0">
              <a:buNone/>
            </a:pPr>
            <a:r>
              <a:rPr lang="fr-CA" dirty="0">
                <a:latin typeface="Times New Roman" panose="02020603050405020304" pitchFamily="18" charset="0"/>
                <a:cs typeface="Times New Roman" panose="02020603050405020304" pitchFamily="18" charset="0"/>
              </a:rPr>
              <a:t>nouvelles façons de faire payer les gens:</a:t>
            </a:r>
          </a:p>
        </p:txBody>
      </p:sp>
      <p:pic>
        <p:nvPicPr>
          <p:cNvPr id="4" name="Espace réservé du contenu 3"/>
          <p:cNvPicPr>
            <a:picLocks noChangeAspect="1"/>
          </p:cNvPicPr>
          <p:nvPr/>
        </p:nvPicPr>
        <p:blipFill rotWithShape="1">
          <a:blip r:embed="rId2"/>
          <a:srcRect l="20295" t="28252" r="16033" b="8141"/>
          <a:stretch/>
        </p:blipFill>
        <p:spPr>
          <a:xfrm>
            <a:off x="5047699" y="1324303"/>
            <a:ext cx="6789682" cy="3815258"/>
          </a:xfrm>
          <a:prstGeom prst="rect">
            <a:avLst/>
          </a:prstGeom>
        </p:spPr>
      </p:pic>
      <p:sp>
        <p:nvSpPr>
          <p:cNvPr id="5" name="Rectangle 4"/>
          <p:cNvSpPr/>
          <p:nvPr/>
        </p:nvSpPr>
        <p:spPr>
          <a:xfrm>
            <a:off x="1" y="5423338"/>
            <a:ext cx="12192000" cy="1077218"/>
          </a:xfrm>
          <a:prstGeom prst="rect">
            <a:avLst/>
          </a:prstGeom>
        </p:spPr>
        <p:txBody>
          <a:bodyPr wrap="square">
            <a:spAutoFit/>
          </a:bodyPr>
          <a:lstStyle/>
          <a:p>
            <a:r>
              <a:rPr lang="fr-CA" sz="3200" dirty="0">
                <a:latin typeface="Times New Roman" panose="02020603050405020304" pitchFamily="18" charset="0"/>
                <a:cs typeface="Times New Roman" panose="02020603050405020304" pitchFamily="18" charset="0"/>
              </a:rPr>
              <a:t>Mais avant, on doit s’entendre sur deux postpositions qui vont  guider le comité de suivi pour les consultation</a:t>
            </a:r>
          </a:p>
        </p:txBody>
      </p:sp>
    </p:spTree>
    <p:extLst>
      <p:ext uri="{BB962C8B-B14F-4D97-AF65-F5344CB8AC3E}">
        <p14:creationId xmlns:p14="http://schemas.microsoft.com/office/powerpoint/2010/main" val="7330515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2D03-D596-4A6D-A039-33E28762A0E2}"/>
              </a:ext>
            </a:extLst>
          </p:cNvPr>
          <p:cNvSpPr>
            <a:spLocks noGrp="1"/>
          </p:cNvSpPr>
          <p:nvPr>
            <p:ph type="title"/>
          </p:nvPr>
        </p:nvSpPr>
        <p:spPr>
          <a:xfrm>
            <a:off x="2623706" y="95795"/>
            <a:ext cx="6944587" cy="1752599"/>
          </a:xfrm>
        </p:spPr>
        <p:txBody>
          <a:bodyPr/>
          <a:lstStyle/>
          <a:p>
            <a:r>
              <a:rPr lang="en-CA" dirty="0">
                <a:latin typeface="Kozuka Mincho Pro L" panose="02020300000000000000" pitchFamily="18" charset="-128"/>
                <a:ea typeface="Kozuka Mincho Pro L" panose="02020300000000000000" pitchFamily="18" charset="-128"/>
              </a:rPr>
              <a:t>PROPOSITIONS</a:t>
            </a:r>
            <a:endParaRPr lang="fr-CA" dirty="0">
              <a:latin typeface="Kozuka Mincho Pro L" panose="02020300000000000000" pitchFamily="18" charset="-128"/>
              <a:ea typeface="Kozuka Mincho Pro L" panose="02020300000000000000" pitchFamily="18" charset="-128"/>
            </a:endParaRPr>
          </a:p>
        </p:txBody>
      </p:sp>
      <p:pic>
        <p:nvPicPr>
          <p:cNvPr id="5" name="Image 4">
            <a:extLst>
              <a:ext uri="{FF2B5EF4-FFF2-40B4-BE49-F238E27FC236}">
                <a16:creationId xmlns:a16="http://schemas.microsoft.com/office/drawing/2014/main" id="{071C3662-B3E2-4E11-A044-FD839839DE75}"/>
              </a:ext>
            </a:extLst>
          </p:cNvPr>
          <p:cNvPicPr>
            <a:picLocks noChangeAspect="1"/>
          </p:cNvPicPr>
          <p:nvPr/>
        </p:nvPicPr>
        <p:blipFill>
          <a:blip r:embed="rId2"/>
          <a:stretch>
            <a:fillRect/>
          </a:stretch>
        </p:blipFill>
        <p:spPr>
          <a:xfrm>
            <a:off x="9792902" y="5977682"/>
            <a:ext cx="2191917" cy="619199"/>
          </a:xfrm>
          <a:prstGeom prst="rect">
            <a:avLst/>
          </a:prstGeom>
        </p:spPr>
      </p:pic>
      <p:sp>
        <p:nvSpPr>
          <p:cNvPr id="6" name="Rectangle 5">
            <a:extLst>
              <a:ext uri="{FF2B5EF4-FFF2-40B4-BE49-F238E27FC236}">
                <a16:creationId xmlns:a16="http://schemas.microsoft.com/office/drawing/2014/main" id="{FBA41A7D-6ED6-410D-AED1-4728188467B7}"/>
              </a:ext>
            </a:extLst>
          </p:cNvPr>
          <p:cNvSpPr/>
          <p:nvPr/>
        </p:nvSpPr>
        <p:spPr>
          <a:xfrm>
            <a:off x="3047999" y="1848394"/>
            <a:ext cx="6096000" cy="4415568"/>
          </a:xfrm>
          <a:prstGeom prst="rect">
            <a:avLst/>
          </a:prstGeom>
          <a:ln>
            <a:solidFill>
              <a:schemeClr val="tx2"/>
            </a:solidFill>
          </a:ln>
          <a:effectLst>
            <a:softEdge rad="76200"/>
          </a:effectLst>
        </p:spPr>
        <p:txBody>
          <a:bodyPr>
            <a:spAutoFit/>
          </a:bodyPr>
          <a:lstStyle/>
          <a:p>
            <a:pPr marL="899160">
              <a:lnSpc>
                <a:spcPct val="107000"/>
              </a:lnSpc>
              <a:spcAft>
                <a:spcPts val="0"/>
              </a:spcAft>
            </a:pPr>
            <a:r>
              <a:rPr lang="fr-CA" sz="2400" dirty="0">
                <a:latin typeface="Kozuka Mincho Pro EL" panose="02020200000000000000" pitchFamily="18" charset="-128"/>
                <a:ea typeface="Kozuka Mincho Pro EL" panose="02020200000000000000" pitchFamily="18" charset="-128"/>
                <a:cs typeface="Times New Roman" panose="02020603050405020304" pitchFamily="18" charset="0"/>
              </a:rPr>
              <a:t>1 - Nous demandons que le tarif social s’applique à tous les horaires, à toutes les zones et à tous les modes de transport. </a:t>
            </a:r>
          </a:p>
          <a:p>
            <a:pPr marL="899160">
              <a:lnSpc>
                <a:spcPct val="107000"/>
              </a:lnSpc>
              <a:spcAft>
                <a:spcPts val="0"/>
              </a:spcAft>
            </a:pPr>
            <a:r>
              <a:rPr lang="fr-CA" sz="2400" dirty="0">
                <a:latin typeface="Kozuka Mincho Pro EL" panose="02020200000000000000" pitchFamily="18" charset="-128"/>
                <a:ea typeface="Kozuka Mincho Pro EL" panose="02020200000000000000" pitchFamily="18" charset="-128"/>
                <a:cs typeface="Times New Roman" panose="02020603050405020304" pitchFamily="18" charset="0"/>
              </a:rPr>
              <a:t> </a:t>
            </a:r>
          </a:p>
          <a:p>
            <a:pPr marL="899160">
              <a:lnSpc>
                <a:spcPct val="107000"/>
              </a:lnSpc>
              <a:spcAft>
                <a:spcPts val="0"/>
              </a:spcAft>
            </a:pPr>
            <a:r>
              <a:rPr lang="fr-CA" sz="2400" dirty="0">
                <a:latin typeface="Kozuka Mincho Pro EL" panose="02020200000000000000" pitchFamily="18" charset="-128"/>
                <a:ea typeface="Kozuka Mincho Pro EL" panose="02020200000000000000" pitchFamily="18" charset="-128"/>
                <a:cs typeface="Times New Roman" panose="02020603050405020304" pitchFamily="18" charset="0"/>
              </a:rPr>
              <a:t> </a:t>
            </a:r>
          </a:p>
          <a:p>
            <a:pPr marL="899160">
              <a:lnSpc>
                <a:spcPct val="107000"/>
              </a:lnSpc>
              <a:spcAft>
                <a:spcPts val="0"/>
              </a:spcAft>
            </a:pPr>
            <a:r>
              <a:rPr lang="fr-CA" sz="2400" dirty="0">
                <a:latin typeface="Kozuka Mincho Pro EL" panose="02020200000000000000" pitchFamily="18" charset="-128"/>
                <a:ea typeface="Kozuka Mincho Pro EL" panose="02020200000000000000" pitchFamily="18" charset="-128"/>
                <a:cs typeface="Times New Roman" panose="02020603050405020304" pitchFamily="18" charset="0"/>
              </a:rPr>
              <a:t>2 - Nous demandons que le MTPA se positionne sur les propositions de l’ARTM à partir du principe qu’elles ne doivent pas augmenter les inégalités sociales.</a:t>
            </a:r>
            <a:endParaRPr lang="fr-CA" sz="2400" dirty="0">
              <a:effectLst/>
              <a:latin typeface="Kozuka Mincho Pro EL" panose="02020200000000000000" pitchFamily="18" charset="-128"/>
              <a:ea typeface="Kozuka Mincho Pro EL" panose="02020200000000000000" pitchFamily="18" charset="-128"/>
              <a:cs typeface="Times New Roman" panose="02020603050405020304" pitchFamily="18" charset="0"/>
            </a:endParaRPr>
          </a:p>
        </p:txBody>
      </p:sp>
    </p:spTree>
    <p:extLst>
      <p:ext uri="{BB962C8B-B14F-4D97-AF65-F5344CB8AC3E}">
        <p14:creationId xmlns:p14="http://schemas.microsoft.com/office/powerpoint/2010/main" val="28187266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8200" y="121298"/>
            <a:ext cx="10515600" cy="1110344"/>
          </a:xfrm>
          <a:solidFill>
            <a:schemeClr val="accent1">
              <a:lumMod val="40000"/>
              <a:lumOff val="60000"/>
            </a:schemeClr>
          </a:solidFill>
          <a:ln w="63500">
            <a:solidFill>
              <a:schemeClr val="accent5"/>
            </a:solidFill>
          </a:ln>
        </p:spPr>
        <p:txBody>
          <a:bodyPr>
            <a:normAutofit/>
          </a:bodyPr>
          <a:lstStyle/>
          <a:p>
            <a:pPr algn="ctr"/>
            <a:r>
              <a:rPr lang="fr-CA" b="1" dirty="0">
                <a:latin typeface="Kozuka Gothic Pro L" panose="020B0200000000000000" pitchFamily="34" charset="-128"/>
                <a:ea typeface="Kozuka Gothic Pro L" panose="020B0200000000000000" pitchFamily="34" charset="-128"/>
                <a:cs typeface="Times New Roman" panose="02020603050405020304" pitchFamily="18" charset="0"/>
              </a:rPr>
              <a:t>Quand faut y aller faut y aller!</a:t>
            </a:r>
            <a:endParaRPr lang="fr-CA" dirty="0">
              <a:latin typeface="Kozuka Gothic Pro L" panose="020B0200000000000000" pitchFamily="34" charset="-128"/>
              <a:ea typeface="Kozuka Gothic Pro L" panose="020B0200000000000000" pitchFamily="34" charset="-128"/>
              <a:cs typeface="Times New Roman" panose="02020603050405020304" pitchFamily="18" charset="0"/>
            </a:endParaRPr>
          </a:p>
        </p:txBody>
      </p:sp>
      <p:sp>
        <p:nvSpPr>
          <p:cNvPr id="3" name="Espace réservé du contenu 2"/>
          <p:cNvSpPr>
            <a:spLocks noGrp="1"/>
          </p:cNvSpPr>
          <p:nvPr>
            <p:ph idx="1"/>
          </p:nvPr>
        </p:nvSpPr>
        <p:spPr>
          <a:xfrm>
            <a:off x="203718" y="1314769"/>
            <a:ext cx="11784564" cy="5543231"/>
          </a:xfrm>
        </p:spPr>
        <p:txBody>
          <a:bodyPr>
            <a:normAutofit/>
          </a:bodyPr>
          <a:lstStyle/>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Ce qu’il nous faut c’est: </a:t>
            </a:r>
          </a:p>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Un tarif social pour se déplacer: </a:t>
            </a:r>
          </a:p>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Quand on veut </a:t>
            </a:r>
          </a:p>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Où on veut </a:t>
            </a:r>
          </a:p>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Comment on veut : en bus en métro ou en train</a:t>
            </a:r>
          </a:p>
          <a:p>
            <a:pPr marL="0" indent="0">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a:t>
            </a:r>
          </a:p>
          <a:p>
            <a:pPr marL="0" indent="0" algn="ctr">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parce que dans la vie</a:t>
            </a:r>
          </a:p>
          <a:p>
            <a:pPr marL="0" indent="0" algn="ctr">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 se déplacer </a:t>
            </a:r>
          </a:p>
          <a:p>
            <a:pPr marL="0" indent="0" algn="ctr">
              <a:buNone/>
            </a:pPr>
            <a:r>
              <a:rPr lang="fr-CA" sz="2800" b="1" dirty="0">
                <a:latin typeface="Kozuka Mincho Pro EL" panose="02020200000000000000" pitchFamily="18" charset="-128"/>
                <a:ea typeface="Kozuka Mincho Pro EL" panose="02020200000000000000" pitchFamily="18" charset="-128"/>
                <a:cs typeface="Times New Roman" panose="02020603050405020304" pitchFamily="18" charset="0"/>
              </a:rPr>
              <a:t>c’est pas un choix!</a:t>
            </a:r>
          </a:p>
        </p:txBody>
      </p:sp>
    </p:spTree>
    <p:extLst>
      <p:ext uri="{BB962C8B-B14F-4D97-AF65-F5344CB8AC3E}">
        <p14:creationId xmlns:p14="http://schemas.microsoft.com/office/powerpoint/2010/main" val="17120537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B95294D7-A045-4C14-9634-F249C2A7B843}"/>
              </a:ext>
            </a:extLst>
          </p:cNvPr>
          <p:cNvSpPr>
            <a:spLocks noGrp="1"/>
          </p:cNvSpPr>
          <p:nvPr>
            <p:ph type="subTitle" idx="1"/>
          </p:nvPr>
        </p:nvSpPr>
        <p:spPr>
          <a:xfrm>
            <a:off x="6738397" y="1480888"/>
            <a:ext cx="3596792" cy="422432"/>
          </a:xfrm>
        </p:spPr>
        <p:txBody>
          <a:bodyPr vert="horz" lIns="91440" tIns="45720" rIns="91440" bIns="45720" rtlCol="0" anchor="t">
            <a:noAutofit/>
          </a:bodyPr>
          <a:lstStyle/>
          <a:p>
            <a:pPr algn="just"/>
            <a:r>
              <a:rPr lang="fr-CA" sz="6000" dirty="0">
                <a:latin typeface="Modern Love Grunge"/>
              </a:rPr>
              <a:t>MERCI!</a:t>
            </a:r>
          </a:p>
          <a:p>
            <a:pPr algn="just"/>
            <a:endParaRPr lang="fr-CA" sz="3200" dirty="0">
              <a:latin typeface="Modern Love Grunge"/>
            </a:endParaRPr>
          </a:p>
          <a:p>
            <a:pPr algn="just"/>
            <a:endParaRPr lang="fr-CA" sz="3200" dirty="0">
              <a:latin typeface="Modern Love Grunge"/>
            </a:endParaRPr>
          </a:p>
        </p:txBody>
      </p:sp>
      <p:pic>
        <p:nvPicPr>
          <p:cNvPr id="4" name="Image 4">
            <a:extLst>
              <a:ext uri="{FF2B5EF4-FFF2-40B4-BE49-F238E27FC236}">
                <a16:creationId xmlns:a16="http://schemas.microsoft.com/office/drawing/2014/main" id="{764C8A21-51A2-4891-B8B4-D2CA6129F6EA}"/>
              </a:ext>
            </a:extLst>
          </p:cNvPr>
          <p:cNvPicPr>
            <a:picLocks noChangeAspect="1"/>
          </p:cNvPicPr>
          <p:nvPr/>
        </p:nvPicPr>
        <p:blipFill>
          <a:blip r:embed="rId2"/>
          <a:stretch>
            <a:fillRect/>
          </a:stretch>
        </p:blipFill>
        <p:spPr>
          <a:xfrm rot="2700000">
            <a:off x="1767569" y="3668548"/>
            <a:ext cx="5379307" cy="1511296"/>
          </a:xfrm>
          <a:prstGeom prst="rect">
            <a:avLst/>
          </a:prstGeom>
        </p:spPr>
      </p:pic>
      <p:sp>
        <p:nvSpPr>
          <p:cNvPr id="6" name="Sous-titre 2">
            <a:extLst>
              <a:ext uri="{FF2B5EF4-FFF2-40B4-BE49-F238E27FC236}">
                <a16:creationId xmlns:a16="http://schemas.microsoft.com/office/drawing/2014/main" id="{A94B982F-DF63-496D-88EB-2E99B11ABB56}"/>
              </a:ext>
            </a:extLst>
          </p:cNvPr>
          <p:cNvSpPr txBox="1">
            <a:spLocks/>
          </p:cNvSpPr>
          <p:nvPr/>
        </p:nvSpPr>
        <p:spPr>
          <a:xfrm>
            <a:off x="5926615" y="2976342"/>
            <a:ext cx="5220355" cy="905315"/>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r>
              <a:rPr lang="fr-CA" sz="6000" dirty="0">
                <a:latin typeface="Modern Love Grunge"/>
              </a:rPr>
              <a:t>THANK YOU!</a:t>
            </a:r>
          </a:p>
          <a:p>
            <a:pPr algn="just"/>
            <a:endParaRPr lang="fr-CA" sz="3200" dirty="0">
              <a:latin typeface="Modern Love Grunge"/>
            </a:endParaRPr>
          </a:p>
          <a:p>
            <a:pPr algn="just"/>
            <a:endParaRPr lang="fr-CA" sz="3200" dirty="0">
              <a:latin typeface="Modern Love Grunge"/>
            </a:endParaRPr>
          </a:p>
        </p:txBody>
      </p:sp>
    </p:spTree>
    <p:extLst>
      <p:ext uri="{BB962C8B-B14F-4D97-AF65-F5344CB8AC3E}">
        <p14:creationId xmlns:p14="http://schemas.microsoft.com/office/powerpoint/2010/main" val="26067737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84CF633190EE4DBCF7B2453C088BCE" ma:contentTypeVersion="11" ma:contentTypeDescription="Crée un document." ma:contentTypeScope="" ma:versionID="c8236603bde8514438ad8c35f046cc77">
  <xsd:schema xmlns:xsd="http://www.w3.org/2001/XMLSchema" xmlns:xs="http://www.w3.org/2001/XMLSchema" xmlns:p="http://schemas.microsoft.com/office/2006/metadata/properties" xmlns:ns1="http://schemas.microsoft.com/sharepoint/v3" xmlns:ns2="248d00e1-404f-4e7b-8a4a-852f6d49e664" targetNamespace="http://schemas.microsoft.com/office/2006/metadata/properties" ma:root="true" ma:fieldsID="d15b1c8c62e86891bf8a01cdd9ce3716" ns1:_="" ns2:_="">
    <xsd:import namespace="http://schemas.microsoft.com/sharepoint/v3"/>
    <xsd:import namespace="248d00e1-404f-4e7b-8a4a-852f6d49e6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9"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48d00e1-404f-4e7b-8a4a-852f6d49e6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C822813-35BC-45B2-9AC2-256B94A4C893}">
  <ds:schemaRefs>
    <ds:schemaRef ds:uri="http://schemas.microsoft.com/sharepoint/v3/contenttype/forms"/>
  </ds:schemaRefs>
</ds:datastoreItem>
</file>

<file path=customXml/itemProps2.xml><?xml version="1.0" encoding="utf-8"?>
<ds:datastoreItem xmlns:ds="http://schemas.openxmlformats.org/officeDocument/2006/customXml" ds:itemID="{8762AA26-856D-480B-B567-473BAA590D27}"/>
</file>

<file path=customXml/itemProps3.xml><?xml version="1.0" encoding="utf-8"?>
<ds:datastoreItem xmlns:ds="http://schemas.openxmlformats.org/officeDocument/2006/customXml" ds:itemID="{BEE33F8B-C179-44B4-9A51-4090CF9C035D}">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d61399ca-b23e-4f6b-9cf8-d13bb443338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1644</Words>
  <Application>Microsoft Office PowerPoint</Application>
  <PresentationFormat>Grand écran</PresentationFormat>
  <Paragraphs>303</Paragraphs>
  <Slides>37</Slides>
  <Notes>0</Notes>
  <HiddenSlides>0</HiddenSlides>
  <MMClips>0</MMClips>
  <ScaleCrop>false</ScaleCrop>
  <HeadingPairs>
    <vt:vector size="8" baseType="variant">
      <vt:variant>
        <vt:lpstr>Polices utilisées</vt:lpstr>
      </vt:variant>
      <vt:variant>
        <vt:i4>13</vt:i4>
      </vt:variant>
      <vt:variant>
        <vt:lpstr>Thème</vt:lpstr>
      </vt:variant>
      <vt:variant>
        <vt:i4>1</vt:i4>
      </vt:variant>
      <vt:variant>
        <vt:lpstr>Serveurs OLE incorporés</vt:lpstr>
      </vt:variant>
      <vt:variant>
        <vt:i4>1</vt:i4>
      </vt:variant>
      <vt:variant>
        <vt:lpstr>Titres des diapositives</vt:lpstr>
      </vt:variant>
      <vt:variant>
        <vt:i4>37</vt:i4>
      </vt:variant>
    </vt:vector>
  </HeadingPairs>
  <TitlesOfParts>
    <vt:vector size="52" baseType="lpstr">
      <vt:lpstr>Arial</vt:lpstr>
      <vt:lpstr>Calibri</vt:lpstr>
      <vt:lpstr>Corbel</vt:lpstr>
      <vt:lpstr>Courier New</vt:lpstr>
      <vt:lpstr>Grotesque</vt:lpstr>
      <vt:lpstr>Kozuka Gothic Pro L</vt:lpstr>
      <vt:lpstr>Kozuka Mincho Pro B</vt:lpstr>
      <vt:lpstr>Kozuka Mincho Pro EL</vt:lpstr>
      <vt:lpstr>Kozuka Mincho Pro H</vt:lpstr>
      <vt:lpstr>Kozuka Mincho Pro L</vt:lpstr>
      <vt:lpstr>Modern Love Grunge</vt:lpstr>
      <vt:lpstr>Times New Roman</vt:lpstr>
      <vt:lpstr>Wingdings</vt:lpstr>
      <vt:lpstr>Parallax</vt:lpstr>
      <vt:lpstr>Photo</vt:lpstr>
      <vt:lpstr> </vt:lpstr>
      <vt:lpstr>On chante! Let’s sing!</vt:lpstr>
      <vt:lpstr>On chante! Let’s sing!</vt:lpstr>
      <vt:lpstr>Ordre du jour de l’assemblée / agenda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TROIS choses ont changé depuis les années 70:             THREE things have changed since the 70’s:  </vt:lpstr>
      <vt:lpstr>Le besoin d’utiliser le transport en commun a  beaucoup augmenté pour les personnes à faible revenu  (The need to use  public transit has increased significantly for people on low income)   </vt:lpstr>
      <vt:lpstr>DONC:   </vt:lpstr>
      <vt:lpstr>Présentation PowerPoint</vt:lpstr>
      <vt:lpstr>LES CONSULTATIONS DE...</vt:lpstr>
      <vt:lpstr>ARTM</vt:lpstr>
      <vt:lpstr>Réduire le nombres de titres                    700             15</vt:lpstr>
      <vt:lpstr>On attend les consultations</vt:lpstr>
      <vt:lpstr>Ce qu’on sait</vt:lpstr>
      <vt:lpstr> De nouvelles façons de faire payer </vt:lpstr>
      <vt:lpstr>Notre position</vt:lpstr>
      <vt:lpstr>Étapes à venir </vt:lpstr>
      <vt:lpstr>Étapes à venir </vt:lpstr>
      <vt:lpstr>Notre revendication</vt:lpstr>
      <vt:lpstr>Présentation PowerPoint</vt:lpstr>
      <vt:lpstr>Présentation PowerPoint</vt:lpstr>
      <vt:lpstr>Présentation PowerPoint</vt:lpstr>
      <vt:lpstr>Présentation PowerPoint</vt:lpstr>
      <vt:lpstr>On se prépare</vt:lpstr>
      <vt:lpstr>PROPOSITIONS</vt:lpstr>
      <vt:lpstr>Quand faut y aller faut y aller!</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
  <cp:revision>69</cp:revision>
  <dcterms:created xsi:type="dcterms:W3CDTF">2020-01-22T18:49:00Z</dcterms:created>
  <dcterms:modified xsi:type="dcterms:W3CDTF">2020-02-13T17:10:37Z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0x010100D584CF633190EE4DBCF7B2453C088BCE</vt:lpwstr>
  </property>
</Properties>
</file>